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2"/>
    <p:sldMasterId id="2147483891" r:id="rId3"/>
  </p:sldMasterIdLst>
  <p:notesMasterIdLst>
    <p:notesMasterId r:id="rId27"/>
  </p:notesMasterIdLst>
  <p:handoutMasterIdLst>
    <p:handoutMasterId r:id="rId28"/>
  </p:handoutMasterIdLst>
  <p:sldIdLst>
    <p:sldId id="446" r:id="rId4"/>
    <p:sldId id="445" r:id="rId5"/>
    <p:sldId id="444" r:id="rId6"/>
    <p:sldId id="430" r:id="rId7"/>
    <p:sldId id="442" r:id="rId8"/>
    <p:sldId id="346" r:id="rId9"/>
    <p:sldId id="443" r:id="rId10"/>
    <p:sldId id="419" r:id="rId11"/>
    <p:sldId id="420" r:id="rId12"/>
    <p:sldId id="421" r:id="rId13"/>
    <p:sldId id="426" r:id="rId14"/>
    <p:sldId id="429" r:id="rId15"/>
    <p:sldId id="427" r:id="rId16"/>
    <p:sldId id="431" r:id="rId17"/>
    <p:sldId id="440" r:id="rId18"/>
    <p:sldId id="439" r:id="rId19"/>
    <p:sldId id="378" r:id="rId20"/>
    <p:sldId id="433" r:id="rId21"/>
    <p:sldId id="432" r:id="rId22"/>
    <p:sldId id="374" r:id="rId23"/>
    <p:sldId id="424" r:id="rId24"/>
    <p:sldId id="436" r:id="rId25"/>
    <p:sldId id="435" r:id="rId26"/>
  </p:sldIdLst>
  <p:sldSz cx="9144000" cy="6858000" type="screen4x3"/>
  <p:notesSz cx="6858000" cy="9296400"/>
  <p:defaultTextStyle>
    <a:defPPr>
      <a:defRPr lang="da-DK"/>
    </a:defPPr>
    <a:lvl1pPr algn="l" defTabSz="457200" rtl="0" fontAlgn="base">
      <a:spcBef>
        <a:spcPct val="0"/>
      </a:spcBef>
      <a:spcAft>
        <a:spcPct val="0"/>
      </a:spcAft>
      <a:defRPr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3935">
          <p15:clr>
            <a:srgbClr val="A4A3A4"/>
          </p15:clr>
        </p15:guide>
        <p15:guide id="2" pos="555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3618"/>
    <a:srgbClr val="F50736"/>
    <a:srgbClr val="538022"/>
    <a:srgbClr val="6600CC"/>
    <a:srgbClr val="FF5050"/>
    <a:srgbClr val="FEF9F8"/>
    <a:srgbClr val="F9E5DF"/>
    <a:srgbClr val="F5560F"/>
    <a:srgbClr val="E56E15"/>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8FB837D-C827-4EFA-A057-4D05807E0F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753" autoAdjust="0"/>
    <p:restoredTop sz="95352" autoAdjust="0"/>
  </p:normalViewPr>
  <p:slideViewPr>
    <p:cSldViewPr snapToGrid="0">
      <p:cViewPr varScale="1">
        <p:scale>
          <a:sx n="102" d="100"/>
          <a:sy n="102" d="100"/>
        </p:scale>
        <p:origin x="1072" y="192"/>
      </p:cViewPr>
      <p:guideLst>
        <p:guide orient="horz" pos="3935"/>
        <p:guide pos="5555"/>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40" d="100"/>
        <a:sy n="4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2.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1.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handoutMaster" Target="handoutMasters/handout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F9452B8-1D5A-40B5-9BA5-DD0CA40CAB7D}" type="doc">
      <dgm:prSet loTypeId="urn:microsoft.com/office/officeart/2005/8/layout/hList1" loCatId="list" qsTypeId="urn:microsoft.com/office/officeart/2005/8/quickstyle/simple1" qsCatId="simple" csTypeId="urn:microsoft.com/office/officeart/2005/8/colors/accent4_2" csCatId="accent4" phldr="1"/>
      <dgm:spPr/>
      <dgm:t>
        <a:bodyPr/>
        <a:lstStyle/>
        <a:p>
          <a:endParaRPr lang="en-US"/>
        </a:p>
      </dgm:t>
    </dgm:pt>
    <dgm:pt modelId="{13086A6F-AD66-4169-BF1F-87F545FE1B79}">
      <dgm:prSet phldrT="[Text]"/>
      <dgm:spPr/>
      <dgm:t>
        <a:bodyPr/>
        <a:lstStyle/>
        <a:p>
          <a:r>
            <a:rPr lang="en-US" dirty="0">
              <a:solidFill>
                <a:schemeClr val="bg1">
                  <a:lumMod val="10000"/>
                </a:schemeClr>
              </a:solidFill>
            </a:rPr>
            <a:t>There is a </a:t>
          </a:r>
          <a:r>
            <a:rPr lang="en-US" b="1" dirty="0">
              <a:solidFill>
                <a:schemeClr val="bg1">
                  <a:lumMod val="10000"/>
                </a:schemeClr>
              </a:solidFill>
            </a:rPr>
            <a:t>shortage of 12,000 physical therapists </a:t>
          </a:r>
          <a:r>
            <a:rPr lang="en-US" dirty="0">
              <a:solidFill>
                <a:schemeClr val="bg1">
                  <a:lumMod val="10000"/>
                </a:schemeClr>
              </a:solidFill>
            </a:rPr>
            <a:t>in the US with jobs in the field growing by </a:t>
          </a:r>
          <a:r>
            <a:rPr lang="en-US" b="1" dirty="0">
              <a:solidFill>
                <a:schemeClr val="bg1">
                  <a:lumMod val="10000"/>
                </a:schemeClr>
              </a:solidFill>
            </a:rPr>
            <a:t>28% by 2012.</a:t>
          </a:r>
        </a:p>
      </dgm:t>
    </dgm:pt>
    <dgm:pt modelId="{E769FADF-7407-4FDA-AEB8-B26A831621A3}" type="parTrans" cxnId="{DD2225BD-A24A-4CF3-A1CB-E8A941A49C5E}">
      <dgm:prSet/>
      <dgm:spPr/>
      <dgm:t>
        <a:bodyPr/>
        <a:lstStyle/>
        <a:p>
          <a:endParaRPr lang="en-US"/>
        </a:p>
      </dgm:t>
    </dgm:pt>
    <dgm:pt modelId="{427ADEEA-BB77-4CF5-8051-2F6B5AB0E600}" type="sibTrans" cxnId="{DD2225BD-A24A-4CF3-A1CB-E8A941A49C5E}">
      <dgm:prSet/>
      <dgm:spPr/>
      <dgm:t>
        <a:bodyPr/>
        <a:lstStyle/>
        <a:p>
          <a:endParaRPr lang="en-US"/>
        </a:p>
      </dgm:t>
    </dgm:pt>
    <dgm:pt modelId="{49C3A081-3DFA-4256-9C99-3DD303F10BBC}">
      <dgm:prSet/>
      <dgm:spPr/>
      <dgm:t>
        <a:bodyPr/>
        <a:lstStyle/>
        <a:p>
          <a:r>
            <a:rPr lang="en-US" b="1"/>
            <a:t>FACT:</a:t>
          </a:r>
          <a:endParaRPr lang="en-US" b="1" dirty="0"/>
        </a:p>
      </dgm:t>
    </dgm:pt>
    <dgm:pt modelId="{7D299C9F-A8F1-46EB-B3AC-8D2D0A8D7B42}" type="parTrans" cxnId="{92BE5FBA-46E4-445E-AEFB-05C38FB7D051}">
      <dgm:prSet/>
      <dgm:spPr/>
      <dgm:t>
        <a:bodyPr/>
        <a:lstStyle/>
        <a:p>
          <a:endParaRPr lang="en-US"/>
        </a:p>
      </dgm:t>
    </dgm:pt>
    <dgm:pt modelId="{3C8C2BDA-60F5-428A-A0C2-0DEC2A783A4C}" type="sibTrans" cxnId="{92BE5FBA-46E4-445E-AEFB-05C38FB7D051}">
      <dgm:prSet/>
      <dgm:spPr/>
      <dgm:t>
        <a:bodyPr/>
        <a:lstStyle/>
        <a:p>
          <a:endParaRPr lang="en-US"/>
        </a:p>
      </dgm:t>
    </dgm:pt>
    <dgm:pt modelId="{AC759B16-67B0-46F4-BE0E-C4DA6E04B1AE}">
      <dgm:prSet/>
      <dgm:spPr/>
      <dgm:t>
        <a:bodyPr/>
        <a:lstStyle/>
        <a:p>
          <a:r>
            <a:rPr lang="en-US" b="1" dirty="0"/>
            <a:t>FACT:</a:t>
          </a:r>
        </a:p>
      </dgm:t>
    </dgm:pt>
    <dgm:pt modelId="{8707BD46-D3AF-4DAB-BCA4-4B152C804048}" type="parTrans" cxnId="{78962F91-484B-4C80-93B5-3543F8060118}">
      <dgm:prSet/>
      <dgm:spPr/>
      <dgm:t>
        <a:bodyPr/>
        <a:lstStyle/>
        <a:p>
          <a:endParaRPr lang="en-US"/>
        </a:p>
      </dgm:t>
    </dgm:pt>
    <dgm:pt modelId="{748F92E3-E6C6-4C1D-A764-64E67B9902D7}" type="sibTrans" cxnId="{78962F91-484B-4C80-93B5-3543F8060118}">
      <dgm:prSet/>
      <dgm:spPr/>
      <dgm:t>
        <a:bodyPr/>
        <a:lstStyle/>
        <a:p>
          <a:endParaRPr lang="en-US"/>
        </a:p>
      </dgm:t>
    </dgm:pt>
    <dgm:pt modelId="{17BD5DEE-E198-4D2C-A245-82DB0FBB1CB3}">
      <dgm:prSet/>
      <dgm:spPr/>
      <dgm:t>
        <a:bodyPr/>
        <a:lstStyle/>
        <a:p>
          <a:r>
            <a:rPr lang="en-US" dirty="0">
              <a:solidFill>
                <a:schemeClr val="bg1">
                  <a:lumMod val="10000"/>
                </a:schemeClr>
              </a:solidFill>
            </a:rPr>
            <a:t>US adults over the age of 65 will </a:t>
          </a:r>
          <a:r>
            <a:rPr lang="en-US" b="1" dirty="0">
              <a:solidFill>
                <a:schemeClr val="bg1">
                  <a:lumMod val="10000"/>
                </a:schemeClr>
              </a:solidFill>
            </a:rPr>
            <a:t>DOUBLE </a:t>
          </a:r>
          <a:r>
            <a:rPr lang="en-US" dirty="0">
              <a:solidFill>
                <a:schemeClr val="bg1">
                  <a:lumMod val="10000"/>
                </a:schemeClr>
              </a:solidFill>
            </a:rPr>
            <a:t>in the next 25 years to </a:t>
          </a:r>
          <a:r>
            <a:rPr lang="en-US" b="1" dirty="0">
              <a:solidFill>
                <a:schemeClr val="bg1">
                  <a:lumMod val="10000"/>
                </a:schemeClr>
              </a:solidFill>
            </a:rPr>
            <a:t>70 million</a:t>
          </a:r>
          <a:endParaRPr lang="en-US" dirty="0">
            <a:solidFill>
              <a:schemeClr val="bg1">
                <a:lumMod val="10000"/>
              </a:schemeClr>
            </a:solidFill>
          </a:endParaRPr>
        </a:p>
      </dgm:t>
    </dgm:pt>
    <dgm:pt modelId="{C8C1A144-C914-4D4E-8A41-F2554D9489AB}" type="parTrans" cxnId="{F6579536-C3C5-4310-B94A-50DBEE3EB1BC}">
      <dgm:prSet/>
      <dgm:spPr/>
      <dgm:t>
        <a:bodyPr/>
        <a:lstStyle/>
        <a:p>
          <a:endParaRPr lang="en-US"/>
        </a:p>
      </dgm:t>
    </dgm:pt>
    <dgm:pt modelId="{863B89DB-99DD-4812-A81C-89F4E068F3F5}" type="sibTrans" cxnId="{F6579536-C3C5-4310-B94A-50DBEE3EB1BC}">
      <dgm:prSet/>
      <dgm:spPr/>
      <dgm:t>
        <a:bodyPr/>
        <a:lstStyle/>
        <a:p>
          <a:endParaRPr lang="en-US"/>
        </a:p>
      </dgm:t>
    </dgm:pt>
    <dgm:pt modelId="{CFB0A5D6-E401-4F96-B443-180434D26150}">
      <dgm:prSet/>
      <dgm:spPr/>
      <dgm:t>
        <a:bodyPr/>
        <a:lstStyle/>
        <a:p>
          <a:r>
            <a:rPr lang="en-US" b="1" dirty="0">
              <a:solidFill>
                <a:schemeClr val="bg1">
                  <a:lumMod val="10000"/>
                </a:schemeClr>
              </a:solidFill>
            </a:rPr>
            <a:t>750,000</a:t>
          </a:r>
          <a:r>
            <a:rPr lang="en-US" dirty="0">
              <a:solidFill>
                <a:schemeClr val="bg1">
                  <a:lumMod val="10000"/>
                </a:schemeClr>
              </a:solidFill>
            </a:rPr>
            <a:t> annual </a:t>
          </a:r>
          <a:r>
            <a:rPr lang="en-US" b="1" dirty="0">
              <a:solidFill>
                <a:schemeClr val="bg1">
                  <a:lumMod val="10000"/>
                </a:schemeClr>
              </a:solidFill>
            </a:rPr>
            <a:t>stroke survivors</a:t>
          </a:r>
          <a:endParaRPr lang="en-US" b="0" dirty="0">
            <a:solidFill>
              <a:schemeClr val="bg1">
                <a:lumMod val="10000"/>
              </a:schemeClr>
            </a:solidFill>
          </a:endParaRPr>
        </a:p>
      </dgm:t>
    </dgm:pt>
    <dgm:pt modelId="{8C8B4E31-DB26-4D91-ABAF-32F6DFE07580}" type="parTrans" cxnId="{BD86AC5F-392C-479B-946E-2C6778BA8E31}">
      <dgm:prSet/>
      <dgm:spPr/>
      <dgm:t>
        <a:bodyPr/>
        <a:lstStyle/>
        <a:p>
          <a:endParaRPr lang="en-US"/>
        </a:p>
      </dgm:t>
    </dgm:pt>
    <dgm:pt modelId="{B1E9DABB-71A9-4AB1-96E0-A416CB9114A6}" type="sibTrans" cxnId="{BD86AC5F-392C-479B-946E-2C6778BA8E31}">
      <dgm:prSet/>
      <dgm:spPr/>
      <dgm:t>
        <a:bodyPr/>
        <a:lstStyle/>
        <a:p>
          <a:endParaRPr lang="en-US"/>
        </a:p>
      </dgm:t>
    </dgm:pt>
    <dgm:pt modelId="{D90488D9-3BD0-4B48-A8FD-B40A2D68D527}">
      <dgm:prSet/>
      <dgm:spPr/>
      <dgm:t>
        <a:bodyPr/>
        <a:lstStyle/>
        <a:p>
          <a:r>
            <a:rPr lang="en-US" dirty="0">
              <a:solidFill>
                <a:schemeClr val="bg1">
                  <a:lumMod val="10000"/>
                </a:schemeClr>
              </a:solidFill>
            </a:rPr>
            <a:t>People are </a:t>
          </a:r>
          <a:r>
            <a:rPr lang="en-US" b="1" dirty="0">
              <a:solidFill>
                <a:schemeClr val="bg1">
                  <a:lumMod val="10000"/>
                </a:schemeClr>
              </a:solidFill>
            </a:rPr>
            <a:t>LIVING LONGER</a:t>
          </a:r>
          <a:endParaRPr lang="en-US" dirty="0">
            <a:solidFill>
              <a:schemeClr val="bg1">
                <a:lumMod val="10000"/>
              </a:schemeClr>
            </a:solidFill>
          </a:endParaRPr>
        </a:p>
      </dgm:t>
    </dgm:pt>
    <dgm:pt modelId="{455054C2-E2B8-449E-9CFE-6E34DA7EB786}" type="parTrans" cxnId="{47B648A5-4190-4C37-A0FC-4BF1DB565952}">
      <dgm:prSet/>
      <dgm:spPr/>
      <dgm:t>
        <a:bodyPr/>
        <a:lstStyle/>
        <a:p>
          <a:endParaRPr lang="en-US"/>
        </a:p>
      </dgm:t>
    </dgm:pt>
    <dgm:pt modelId="{98F787FA-54AA-420D-9D45-94F007FA9AEB}" type="sibTrans" cxnId="{47B648A5-4190-4C37-A0FC-4BF1DB565952}">
      <dgm:prSet/>
      <dgm:spPr/>
      <dgm:t>
        <a:bodyPr/>
        <a:lstStyle/>
        <a:p>
          <a:endParaRPr lang="en-US"/>
        </a:p>
      </dgm:t>
    </dgm:pt>
    <dgm:pt modelId="{5666A521-3FBC-4656-83DF-ECC04368BE79}">
      <dgm:prSet/>
      <dgm:spPr/>
      <dgm:t>
        <a:bodyPr/>
        <a:lstStyle/>
        <a:p>
          <a:endParaRPr lang="en-US" dirty="0">
            <a:solidFill>
              <a:schemeClr val="bg1">
                <a:lumMod val="10000"/>
              </a:schemeClr>
            </a:solidFill>
          </a:endParaRPr>
        </a:p>
      </dgm:t>
    </dgm:pt>
    <dgm:pt modelId="{9B83EE58-DAD4-4A3C-872E-A52357D40901}" type="parTrans" cxnId="{DA931096-A78A-4C02-8DBF-2565B6785053}">
      <dgm:prSet/>
      <dgm:spPr/>
      <dgm:t>
        <a:bodyPr/>
        <a:lstStyle/>
        <a:p>
          <a:endParaRPr lang="en-US"/>
        </a:p>
      </dgm:t>
    </dgm:pt>
    <dgm:pt modelId="{88BFD2FA-8F41-4BEC-B01B-64455868BAFC}" type="sibTrans" cxnId="{DA931096-A78A-4C02-8DBF-2565B6785053}">
      <dgm:prSet/>
      <dgm:spPr/>
      <dgm:t>
        <a:bodyPr/>
        <a:lstStyle/>
        <a:p>
          <a:endParaRPr lang="en-US"/>
        </a:p>
      </dgm:t>
    </dgm:pt>
    <dgm:pt modelId="{6F1F9B1E-2A18-4F5C-BFCF-DA6F2C95B5C8}">
      <dgm:prSet/>
      <dgm:spPr/>
      <dgm:t>
        <a:bodyPr/>
        <a:lstStyle/>
        <a:p>
          <a:r>
            <a:rPr lang="en-US" dirty="0">
              <a:solidFill>
                <a:schemeClr val="bg1">
                  <a:lumMod val="10000"/>
                </a:schemeClr>
              </a:solidFill>
            </a:rPr>
            <a:t>The number of adults living </a:t>
          </a:r>
          <a:r>
            <a:rPr lang="en-US" b="1" dirty="0">
              <a:solidFill>
                <a:schemeClr val="bg1">
                  <a:lumMod val="10000"/>
                </a:schemeClr>
              </a:solidFill>
            </a:rPr>
            <a:t>over the age of 85 </a:t>
          </a:r>
          <a:r>
            <a:rPr lang="en-US" dirty="0">
              <a:solidFill>
                <a:schemeClr val="bg1">
                  <a:lumMod val="10000"/>
                </a:schemeClr>
              </a:solidFill>
            </a:rPr>
            <a:t>will increase four fold</a:t>
          </a:r>
        </a:p>
      </dgm:t>
    </dgm:pt>
    <dgm:pt modelId="{4777D8F4-71F7-4000-92BB-052C4BBF134B}" type="parTrans" cxnId="{C1AAB6EB-88BD-4E21-816C-50FFD0CF1DE2}">
      <dgm:prSet/>
      <dgm:spPr/>
      <dgm:t>
        <a:bodyPr/>
        <a:lstStyle/>
        <a:p>
          <a:endParaRPr lang="en-US"/>
        </a:p>
      </dgm:t>
    </dgm:pt>
    <dgm:pt modelId="{DAD19460-AD3F-4709-868F-77634F1D01D0}" type="sibTrans" cxnId="{C1AAB6EB-88BD-4E21-816C-50FFD0CF1DE2}">
      <dgm:prSet/>
      <dgm:spPr/>
      <dgm:t>
        <a:bodyPr/>
        <a:lstStyle/>
        <a:p>
          <a:endParaRPr lang="en-US"/>
        </a:p>
      </dgm:t>
    </dgm:pt>
    <dgm:pt modelId="{B81E0045-9E8A-4697-B5E4-39CD72311408}">
      <dgm:prSet/>
      <dgm:spPr/>
      <dgm:t>
        <a:bodyPr/>
        <a:lstStyle/>
        <a:p>
          <a:endParaRPr lang="en-US" dirty="0">
            <a:solidFill>
              <a:schemeClr val="bg1">
                <a:lumMod val="10000"/>
              </a:schemeClr>
            </a:solidFill>
          </a:endParaRPr>
        </a:p>
      </dgm:t>
    </dgm:pt>
    <dgm:pt modelId="{A7C7FA09-B90C-4529-ABAB-EDBA3549112B}" type="parTrans" cxnId="{C7AD288A-6039-4B06-BE31-005736C78838}">
      <dgm:prSet/>
      <dgm:spPr/>
      <dgm:t>
        <a:bodyPr/>
        <a:lstStyle/>
        <a:p>
          <a:endParaRPr lang="en-US"/>
        </a:p>
      </dgm:t>
    </dgm:pt>
    <dgm:pt modelId="{0C4C3ACE-7FEE-449E-97B3-9F38954FBBD7}" type="sibTrans" cxnId="{C7AD288A-6039-4B06-BE31-005736C78838}">
      <dgm:prSet/>
      <dgm:spPr/>
      <dgm:t>
        <a:bodyPr/>
        <a:lstStyle/>
        <a:p>
          <a:endParaRPr lang="en-US"/>
        </a:p>
      </dgm:t>
    </dgm:pt>
    <dgm:pt modelId="{791F1498-8AF3-46B3-9610-A1262DF79433}">
      <dgm:prSet phldrT="[Text]"/>
      <dgm:spPr/>
      <dgm:t>
        <a:bodyPr/>
        <a:lstStyle/>
        <a:p>
          <a:r>
            <a:rPr lang="en-US" b="1" dirty="0">
              <a:solidFill>
                <a:schemeClr val="bg1">
                  <a:lumMod val="10000"/>
                </a:schemeClr>
              </a:solidFill>
            </a:rPr>
            <a:t>32%</a:t>
          </a:r>
          <a:r>
            <a:rPr lang="en-US" dirty="0">
              <a:solidFill>
                <a:schemeClr val="bg1">
                  <a:lumMod val="10000"/>
                </a:schemeClr>
              </a:solidFill>
            </a:rPr>
            <a:t> of PTs and </a:t>
          </a:r>
          <a:r>
            <a:rPr lang="en-US" b="1" dirty="0">
              <a:solidFill>
                <a:schemeClr val="bg1">
                  <a:lumMod val="10000"/>
                </a:schemeClr>
              </a:solidFill>
            </a:rPr>
            <a:t>35%</a:t>
          </a:r>
          <a:r>
            <a:rPr lang="en-US" dirty="0">
              <a:solidFill>
                <a:schemeClr val="bg1">
                  <a:lumMod val="10000"/>
                </a:schemeClr>
              </a:solidFill>
            </a:rPr>
            <a:t> of PTAs report sustaining musculoskeletal Injuries annually</a:t>
          </a:r>
          <a:endParaRPr lang="en-US" b="1" dirty="0">
            <a:solidFill>
              <a:schemeClr val="bg1">
                <a:lumMod val="10000"/>
              </a:schemeClr>
            </a:solidFill>
          </a:endParaRPr>
        </a:p>
      </dgm:t>
    </dgm:pt>
    <dgm:pt modelId="{D9CBF601-7379-4441-AC26-4480B10855B1}" type="parTrans" cxnId="{90C984BE-4DAE-4F44-BADE-0394BCDE1640}">
      <dgm:prSet/>
      <dgm:spPr/>
      <dgm:t>
        <a:bodyPr/>
        <a:lstStyle/>
        <a:p>
          <a:endParaRPr lang="en-US"/>
        </a:p>
      </dgm:t>
    </dgm:pt>
    <dgm:pt modelId="{AEEA8F47-C0B8-4352-8525-BEC14BB7E032}" type="sibTrans" cxnId="{90C984BE-4DAE-4F44-BADE-0394BCDE1640}">
      <dgm:prSet/>
      <dgm:spPr/>
      <dgm:t>
        <a:bodyPr/>
        <a:lstStyle/>
        <a:p>
          <a:endParaRPr lang="en-US"/>
        </a:p>
      </dgm:t>
    </dgm:pt>
    <dgm:pt modelId="{8F40551D-9EFB-490E-9951-7708585EB2B4}">
      <dgm:prSet phldrT="[Text]"/>
      <dgm:spPr/>
      <dgm:t>
        <a:bodyPr/>
        <a:lstStyle/>
        <a:p>
          <a:endParaRPr lang="en-US" b="1" dirty="0">
            <a:solidFill>
              <a:schemeClr val="bg1">
                <a:lumMod val="10000"/>
              </a:schemeClr>
            </a:solidFill>
          </a:endParaRPr>
        </a:p>
      </dgm:t>
    </dgm:pt>
    <dgm:pt modelId="{589231FD-146E-4B15-91AB-C1AC46C4AC0B}" type="parTrans" cxnId="{DB38B82D-F2AD-4047-AB22-61B6C82B7460}">
      <dgm:prSet/>
      <dgm:spPr/>
      <dgm:t>
        <a:bodyPr/>
        <a:lstStyle/>
        <a:p>
          <a:endParaRPr lang="en-US"/>
        </a:p>
      </dgm:t>
    </dgm:pt>
    <dgm:pt modelId="{A1B23EF7-4253-4F37-9899-2AA18C052F0B}" type="sibTrans" cxnId="{DB38B82D-F2AD-4047-AB22-61B6C82B7460}">
      <dgm:prSet/>
      <dgm:spPr/>
      <dgm:t>
        <a:bodyPr/>
        <a:lstStyle/>
        <a:p>
          <a:endParaRPr lang="en-US"/>
        </a:p>
      </dgm:t>
    </dgm:pt>
    <dgm:pt modelId="{E96ADC8C-A004-42E5-B291-289A822E90AE}">
      <dgm:prSet/>
      <dgm:spPr/>
      <dgm:t>
        <a:bodyPr/>
        <a:lstStyle/>
        <a:p>
          <a:endParaRPr lang="en-US" dirty="0">
            <a:solidFill>
              <a:schemeClr val="bg1">
                <a:lumMod val="10000"/>
              </a:schemeClr>
            </a:solidFill>
          </a:endParaRPr>
        </a:p>
      </dgm:t>
    </dgm:pt>
    <dgm:pt modelId="{2075B1FB-F5BD-4527-8F0A-4CBEF327F3D7}" type="parTrans" cxnId="{11C0B4DD-CBE2-44C1-B3EE-48D814C676BB}">
      <dgm:prSet/>
      <dgm:spPr/>
      <dgm:t>
        <a:bodyPr/>
        <a:lstStyle/>
        <a:p>
          <a:endParaRPr lang="en-US"/>
        </a:p>
      </dgm:t>
    </dgm:pt>
    <dgm:pt modelId="{10AB5AF8-BF38-4A77-9C8E-A50BE8D31436}" type="sibTrans" cxnId="{11C0B4DD-CBE2-44C1-B3EE-48D814C676BB}">
      <dgm:prSet/>
      <dgm:spPr/>
      <dgm:t>
        <a:bodyPr/>
        <a:lstStyle/>
        <a:p>
          <a:endParaRPr lang="en-US"/>
        </a:p>
      </dgm:t>
    </dgm:pt>
    <dgm:pt modelId="{AC98D3C8-6BD0-4ADB-86EA-FB3B4F6F52AC}">
      <dgm:prSet/>
      <dgm:spPr/>
      <dgm:t>
        <a:bodyPr/>
        <a:lstStyle/>
        <a:p>
          <a:r>
            <a:rPr lang="en-US" b="1" dirty="0">
              <a:solidFill>
                <a:schemeClr val="bg1">
                  <a:lumMod val="10000"/>
                </a:schemeClr>
              </a:solidFill>
            </a:rPr>
            <a:t>5.3 MM </a:t>
          </a:r>
          <a:r>
            <a:rPr lang="en-US" b="0" dirty="0">
              <a:solidFill>
                <a:schemeClr val="bg1">
                  <a:lumMod val="10000"/>
                </a:schemeClr>
              </a:solidFill>
            </a:rPr>
            <a:t>people</a:t>
          </a:r>
          <a:r>
            <a:rPr lang="en-US" dirty="0">
              <a:solidFill>
                <a:schemeClr val="bg1">
                  <a:lumMod val="10000"/>
                </a:schemeClr>
              </a:solidFill>
            </a:rPr>
            <a:t> in the US live with disabilities related to a TBI</a:t>
          </a:r>
        </a:p>
      </dgm:t>
    </dgm:pt>
    <dgm:pt modelId="{83F20903-7F66-4AF3-9457-B7AF1D099B54}" type="parTrans" cxnId="{8F86BDAD-EEDA-4F7C-A653-13EFD235275A}">
      <dgm:prSet/>
      <dgm:spPr/>
      <dgm:t>
        <a:bodyPr/>
        <a:lstStyle/>
        <a:p>
          <a:endParaRPr lang="en-US"/>
        </a:p>
      </dgm:t>
    </dgm:pt>
    <dgm:pt modelId="{4527E107-8659-4F26-A5C9-9BCF8B0A9212}" type="sibTrans" cxnId="{8F86BDAD-EEDA-4F7C-A653-13EFD235275A}">
      <dgm:prSet/>
      <dgm:spPr/>
      <dgm:t>
        <a:bodyPr/>
        <a:lstStyle/>
        <a:p>
          <a:endParaRPr lang="en-US"/>
        </a:p>
      </dgm:t>
    </dgm:pt>
    <dgm:pt modelId="{0B653D33-C194-4893-B7EC-4F7A339E6B0D}">
      <dgm:prSet/>
      <dgm:spPr/>
      <dgm:t>
        <a:bodyPr/>
        <a:lstStyle/>
        <a:p>
          <a:r>
            <a:rPr lang="en-US" b="0" dirty="0">
              <a:solidFill>
                <a:schemeClr val="bg1">
                  <a:lumMod val="10000"/>
                </a:schemeClr>
              </a:solidFill>
            </a:rPr>
            <a:t>There are </a:t>
          </a:r>
          <a:r>
            <a:rPr lang="en-US" b="1" dirty="0">
              <a:solidFill>
                <a:schemeClr val="bg1">
                  <a:lumMod val="10000"/>
                </a:schemeClr>
              </a:solidFill>
            </a:rPr>
            <a:t>1 MM hip &amp; knee</a:t>
          </a:r>
          <a:r>
            <a:rPr lang="en-US" dirty="0">
              <a:solidFill>
                <a:schemeClr val="bg1">
                  <a:lumMod val="10000"/>
                </a:schemeClr>
              </a:solidFill>
            </a:rPr>
            <a:t> joint replacements per year</a:t>
          </a:r>
        </a:p>
      </dgm:t>
    </dgm:pt>
    <dgm:pt modelId="{10B65BB4-5A8D-4673-9A64-8DBE4940032D}" type="parTrans" cxnId="{5F749644-82A8-48BD-BD4C-29C047BB8EC4}">
      <dgm:prSet/>
      <dgm:spPr/>
      <dgm:t>
        <a:bodyPr/>
        <a:lstStyle/>
        <a:p>
          <a:endParaRPr lang="en-US"/>
        </a:p>
      </dgm:t>
    </dgm:pt>
    <dgm:pt modelId="{B183200D-3D9A-472D-8F6F-540C02AA865B}" type="sibTrans" cxnId="{5F749644-82A8-48BD-BD4C-29C047BB8EC4}">
      <dgm:prSet/>
      <dgm:spPr/>
      <dgm:t>
        <a:bodyPr/>
        <a:lstStyle/>
        <a:p>
          <a:endParaRPr lang="en-US"/>
        </a:p>
      </dgm:t>
    </dgm:pt>
    <dgm:pt modelId="{AF8C9955-5EDA-409D-8EFE-68A2CF67843A}">
      <dgm:prSet/>
      <dgm:spPr/>
      <dgm:t>
        <a:bodyPr/>
        <a:lstStyle/>
        <a:p>
          <a:endParaRPr lang="en-US" dirty="0">
            <a:solidFill>
              <a:schemeClr val="bg1">
                <a:lumMod val="10000"/>
              </a:schemeClr>
            </a:solidFill>
          </a:endParaRPr>
        </a:p>
      </dgm:t>
    </dgm:pt>
    <dgm:pt modelId="{E8E662BB-4DD1-47DA-ADCD-DBCDE395A9A2}" type="parTrans" cxnId="{7D586F7D-9304-4067-85E3-1110DA974749}">
      <dgm:prSet/>
      <dgm:spPr/>
      <dgm:t>
        <a:bodyPr/>
        <a:lstStyle/>
        <a:p>
          <a:endParaRPr lang="en-US"/>
        </a:p>
      </dgm:t>
    </dgm:pt>
    <dgm:pt modelId="{6CC24450-7DD5-4406-AFCF-38B526BC6968}" type="sibTrans" cxnId="{7D586F7D-9304-4067-85E3-1110DA974749}">
      <dgm:prSet/>
      <dgm:spPr/>
      <dgm:t>
        <a:bodyPr/>
        <a:lstStyle/>
        <a:p>
          <a:endParaRPr lang="en-US"/>
        </a:p>
      </dgm:t>
    </dgm:pt>
    <dgm:pt modelId="{4D7D4C71-1703-4398-AFC5-748D03056196}">
      <dgm:prSet/>
      <dgm:spPr/>
      <dgm:t>
        <a:bodyPr/>
        <a:lstStyle/>
        <a:p>
          <a:endParaRPr lang="en-US" dirty="0">
            <a:solidFill>
              <a:schemeClr val="bg1">
                <a:lumMod val="10000"/>
              </a:schemeClr>
            </a:solidFill>
          </a:endParaRPr>
        </a:p>
      </dgm:t>
    </dgm:pt>
    <dgm:pt modelId="{6823576C-2FAB-4FD2-94C9-5043614E0107}" type="parTrans" cxnId="{87634BF9-685E-4725-A4E5-A96A858F5ECC}">
      <dgm:prSet/>
      <dgm:spPr/>
      <dgm:t>
        <a:bodyPr/>
        <a:lstStyle/>
        <a:p>
          <a:endParaRPr lang="en-US"/>
        </a:p>
      </dgm:t>
    </dgm:pt>
    <dgm:pt modelId="{B17327AF-5E01-4B18-8310-4E5B3F599AF6}" type="sibTrans" cxnId="{87634BF9-685E-4725-A4E5-A96A858F5ECC}">
      <dgm:prSet/>
      <dgm:spPr/>
      <dgm:t>
        <a:bodyPr/>
        <a:lstStyle/>
        <a:p>
          <a:endParaRPr lang="en-US"/>
        </a:p>
      </dgm:t>
    </dgm:pt>
    <dgm:pt modelId="{03558D68-5D05-4730-85B3-2F5E89A9BF87}">
      <dgm:prSet phldrT="[Text]"/>
      <dgm:spPr/>
      <dgm:t>
        <a:bodyPr/>
        <a:lstStyle/>
        <a:p>
          <a:r>
            <a:rPr lang="en-US" b="1" dirty="0"/>
            <a:t>FACT:</a:t>
          </a:r>
          <a:endParaRPr lang="en-US" dirty="0"/>
        </a:p>
      </dgm:t>
    </dgm:pt>
    <dgm:pt modelId="{0AEF29C0-18CF-4EA8-BB9A-02B91460D379}" type="parTrans" cxnId="{A2C905EC-3BCD-408E-B6F0-3AA0B07DB7DF}">
      <dgm:prSet/>
      <dgm:spPr/>
      <dgm:t>
        <a:bodyPr/>
        <a:lstStyle/>
        <a:p>
          <a:endParaRPr lang="en-US"/>
        </a:p>
      </dgm:t>
    </dgm:pt>
    <dgm:pt modelId="{4CCD2BC0-C93E-46E1-83F6-E71B438AFC32}" type="sibTrans" cxnId="{A2C905EC-3BCD-408E-B6F0-3AA0B07DB7DF}">
      <dgm:prSet/>
      <dgm:spPr/>
      <dgm:t>
        <a:bodyPr/>
        <a:lstStyle/>
        <a:p>
          <a:endParaRPr lang="en-US"/>
        </a:p>
      </dgm:t>
    </dgm:pt>
    <dgm:pt modelId="{FB5EB216-1C5F-4E02-9B2A-FB657304E5BF}">
      <dgm:prSet phldrT="[Text]"/>
      <dgm:spPr/>
      <dgm:t>
        <a:bodyPr/>
        <a:lstStyle/>
        <a:p>
          <a:r>
            <a:rPr lang="en-US" b="0" dirty="0">
              <a:solidFill>
                <a:schemeClr val="bg1">
                  <a:lumMod val="10000"/>
                </a:schemeClr>
              </a:solidFill>
            </a:rPr>
            <a:t>There are </a:t>
          </a:r>
          <a:r>
            <a:rPr lang="en-US" b="1" dirty="0">
              <a:solidFill>
                <a:schemeClr val="bg1">
                  <a:lumMod val="10000"/>
                </a:schemeClr>
              </a:solidFill>
            </a:rPr>
            <a:t>5,000</a:t>
          </a:r>
          <a:r>
            <a:rPr lang="en-US" b="0" dirty="0">
              <a:solidFill>
                <a:schemeClr val="bg1">
                  <a:lumMod val="10000"/>
                </a:schemeClr>
              </a:solidFill>
            </a:rPr>
            <a:t> acute care &amp; Rehab hospitals </a:t>
          </a:r>
        </a:p>
      </dgm:t>
    </dgm:pt>
    <dgm:pt modelId="{188AB308-D0F6-4CE6-B13D-009EAC5D24AE}">
      <dgm:prSet phldrT="[Text]"/>
      <dgm:spPr/>
      <dgm:t>
        <a:bodyPr/>
        <a:lstStyle/>
        <a:p>
          <a:r>
            <a:rPr lang="en-US" b="1" dirty="0"/>
            <a:t>FACT:</a:t>
          </a:r>
        </a:p>
      </dgm:t>
    </dgm:pt>
    <dgm:pt modelId="{E54EFAD6-F047-4C55-B14B-A39AF6FB77B5}" type="sibTrans" cxnId="{EA5FE31C-0A9C-4DCD-B505-AAB86B3513CF}">
      <dgm:prSet/>
      <dgm:spPr/>
      <dgm:t>
        <a:bodyPr/>
        <a:lstStyle/>
        <a:p>
          <a:endParaRPr lang="en-US"/>
        </a:p>
      </dgm:t>
    </dgm:pt>
    <dgm:pt modelId="{EAB0CA7B-DE56-4D13-8000-3468FCDE2F15}" type="parTrans" cxnId="{EA5FE31C-0A9C-4DCD-B505-AAB86B3513CF}">
      <dgm:prSet/>
      <dgm:spPr/>
      <dgm:t>
        <a:bodyPr/>
        <a:lstStyle/>
        <a:p>
          <a:endParaRPr lang="en-US"/>
        </a:p>
      </dgm:t>
    </dgm:pt>
    <dgm:pt modelId="{58C0B180-F09F-43E6-8943-4FB699DD9090}" type="sibTrans" cxnId="{B18B9CD1-3611-41E8-BB79-C9B3A49FEA5D}">
      <dgm:prSet/>
      <dgm:spPr/>
      <dgm:t>
        <a:bodyPr/>
        <a:lstStyle/>
        <a:p>
          <a:endParaRPr lang="en-US"/>
        </a:p>
      </dgm:t>
    </dgm:pt>
    <dgm:pt modelId="{FB3071E6-6743-4983-A392-0C433AC23F2E}" type="parTrans" cxnId="{B18B9CD1-3611-41E8-BB79-C9B3A49FEA5D}">
      <dgm:prSet/>
      <dgm:spPr/>
      <dgm:t>
        <a:bodyPr/>
        <a:lstStyle/>
        <a:p>
          <a:endParaRPr lang="en-US"/>
        </a:p>
      </dgm:t>
    </dgm:pt>
    <dgm:pt modelId="{7370B45C-EF24-470F-A495-B1519542D95C}">
      <dgm:prSet/>
      <dgm:spPr/>
      <dgm:t>
        <a:bodyPr/>
        <a:lstStyle/>
        <a:p>
          <a:endParaRPr lang="en-US" dirty="0">
            <a:solidFill>
              <a:schemeClr val="bg1">
                <a:lumMod val="10000"/>
              </a:schemeClr>
            </a:solidFill>
          </a:endParaRPr>
        </a:p>
      </dgm:t>
    </dgm:pt>
    <dgm:pt modelId="{6F2BB62A-6763-407A-B0F7-CA94AF07D5B0}" type="parTrans" cxnId="{FD70365E-5931-444B-8A31-6541D16BBF54}">
      <dgm:prSet/>
      <dgm:spPr/>
      <dgm:t>
        <a:bodyPr/>
        <a:lstStyle/>
        <a:p>
          <a:endParaRPr lang="en-US"/>
        </a:p>
      </dgm:t>
    </dgm:pt>
    <dgm:pt modelId="{7CB2CF9B-40A8-47E4-B270-CFACFC047596}" type="sibTrans" cxnId="{FD70365E-5931-444B-8A31-6541D16BBF54}">
      <dgm:prSet/>
      <dgm:spPr/>
      <dgm:t>
        <a:bodyPr/>
        <a:lstStyle/>
        <a:p>
          <a:endParaRPr lang="en-US"/>
        </a:p>
      </dgm:t>
    </dgm:pt>
    <dgm:pt modelId="{A1DE3C8D-5376-4030-91E9-BA875CA10B27}">
      <dgm:prSet/>
      <dgm:spPr/>
      <dgm:t>
        <a:bodyPr/>
        <a:lstStyle/>
        <a:p>
          <a:r>
            <a:rPr lang="en-US" b="0" dirty="0">
              <a:solidFill>
                <a:schemeClr val="bg1">
                  <a:lumMod val="10000"/>
                </a:schemeClr>
              </a:solidFill>
            </a:rPr>
            <a:t>There are </a:t>
          </a:r>
          <a:r>
            <a:rPr lang="en-US" b="1" dirty="0">
              <a:solidFill>
                <a:schemeClr val="bg1">
                  <a:lumMod val="10000"/>
                </a:schemeClr>
              </a:solidFill>
            </a:rPr>
            <a:t>16,000</a:t>
          </a:r>
          <a:r>
            <a:rPr lang="en-US" b="0" dirty="0">
              <a:solidFill>
                <a:schemeClr val="bg1">
                  <a:lumMod val="10000"/>
                </a:schemeClr>
              </a:solidFill>
            </a:rPr>
            <a:t> SN &amp; Nursing facilities in the US</a:t>
          </a:r>
          <a:endParaRPr lang="en-US" dirty="0">
            <a:solidFill>
              <a:schemeClr val="bg1">
                <a:lumMod val="10000"/>
              </a:schemeClr>
            </a:solidFill>
          </a:endParaRPr>
        </a:p>
      </dgm:t>
    </dgm:pt>
    <dgm:pt modelId="{1EC37EE4-D84C-4D96-9305-07546E26FEC8}" type="parTrans" cxnId="{CF5AF50F-93F7-48A5-9FA5-A973E00DE28A}">
      <dgm:prSet/>
      <dgm:spPr/>
      <dgm:t>
        <a:bodyPr/>
        <a:lstStyle/>
        <a:p>
          <a:endParaRPr lang="en-US"/>
        </a:p>
      </dgm:t>
    </dgm:pt>
    <dgm:pt modelId="{F489C79D-1230-4E6E-8109-07D7E10044C0}" type="sibTrans" cxnId="{CF5AF50F-93F7-48A5-9FA5-A973E00DE28A}">
      <dgm:prSet/>
      <dgm:spPr/>
      <dgm:t>
        <a:bodyPr/>
        <a:lstStyle/>
        <a:p>
          <a:endParaRPr lang="en-US"/>
        </a:p>
      </dgm:t>
    </dgm:pt>
    <dgm:pt modelId="{B99EAD38-D431-494D-AFF6-BC37060CD3F6}">
      <dgm:prSet/>
      <dgm:spPr/>
      <dgm:t>
        <a:bodyPr/>
        <a:lstStyle/>
        <a:p>
          <a:endParaRPr lang="en-US" dirty="0">
            <a:solidFill>
              <a:schemeClr val="bg1">
                <a:lumMod val="10000"/>
              </a:schemeClr>
            </a:solidFill>
          </a:endParaRPr>
        </a:p>
      </dgm:t>
    </dgm:pt>
    <dgm:pt modelId="{42FA6B01-1DBC-4613-BEC4-4E1535728051}" type="parTrans" cxnId="{837F311A-BB9A-4C5A-8D26-52FBDE70E915}">
      <dgm:prSet/>
      <dgm:spPr/>
      <dgm:t>
        <a:bodyPr/>
        <a:lstStyle/>
        <a:p>
          <a:endParaRPr lang="en-US"/>
        </a:p>
      </dgm:t>
    </dgm:pt>
    <dgm:pt modelId="{CA14B692-270A-4646-A93E-AE5B4C19E0FD}" type="sibTrans" cxnId="{837F311A-BB9A-4C5A-8D26-52FBDE70E915}">
      <dgm:prSet/>
      <dgm:spPr/>
      <dgm:t>
        <a:bodyPr/>
        <a:lstStyle/>
        <a:p>
          <a:endParaRPr lang="en-US"/>
        </a:p>
      </dgm:t>
    </dgm:pt>
    <dgm:pt modelId="{4786D920-C421-46E8-B470-405619786DC1}">
      <dgm:prSet/>
      <dgm:spPr/>
      <dgm:t>
        <a:bodyPr/>
        <a:lstStyle/>
        <a:p>
          <a:r>
            <a:rPr lang="en-US" dirty="0">
              <a:solidFill>
                <a:schemeClr val="bg1">
                  <a:lumMod val="10000"/>
                </a:schemeClr>
              </a:solidFill>
            </a:rPr>
            <a:t>There are </a:t>
          </a:r>
          <a:r>
            <a:rPr lang="en-US" b="1" dirty="0">
              <a:solidFill>
                <a:schemeClr val="bg1">
                  <a:lumMod val="10000"/>
                </a:schemeClr>
              </a:solidFill>
            </a:rPr>
            <a:t>14,000</a:t>
          </a:r>
          <a:r>
            <a:rPr lang="en-US" dirty="0">
              <a:solidFill>
                <a:schemeClr val="bg1">
                  <a:lumMod val="10000"/>
                </a:schemeClr>
              </a:solidFill>
            </a:rPr>
            <a:t> outpatient rehab facilities in the US</a:t>
          </a:r>
        </a:p>
      </dgm:t>
    </dgm:pt>
    <dgm:pt modelId="{1E97B009-2E48-4C9E-AC0E-0A9580BE2E6D}" type="parTrans" cxnId="{EA10BE80-425C-4ED0-A740-01E16E77E48F}">
      <dgm:prSet/>
      <dgm:spPr/>
      <dgm:t>
        <a:bodyPr/>
        <a:lstStyle/>
        <a:p>
          <a:endParaRPr lang="en-US"/>
        </a:p>
      </dgm:t>
    </dgm:pt>
    <dgm:pt modelId="{0D0F2288-8320-4622-85B0-5E34EA7F7867}" type="sibTrans" cxnId="{EA10BE80-425C-4ED0-A740-01E16E77E48F}">
      <dgm:prSet/>
      <dgm:spPr/>
      <dgm:t>
        <a:bodyPr/>
        <a:lstStyle/>
        <a:p>
          <a:endParaRPr lang="en-US"/>
        </a:p>
      </dgm:t>
    </dgm:pt>
    <dgm:pt modelId="{8A68D789-0F1C-453C-83BD-AF74B4D6F637}">
      <dgm:prSet/>
      <dgm:spPr/>
      <dgm:t>
        <a:bodyPr/>
        <a:lstStyle/>
        <a:p>
          <a:endParaRPr lang="en-US" dirty="0">
            <a:solidFill>
              <a:schemeClr val="bg1">
                <a:lumMod val="10000"/>
              </a:schemeClr>
            </a:solidFill>
          </a:endParaRPr>
        </a:p>
      </dgm:t>
    </dgm:pt>
    <dgm:pt modelId="{12767168-D6FC-4BC6-9D7F-860568FDEFA0}" type="parTrans" cxnId="{AB8CAF7B-65F8-4F12-A95A-78DFEB9203E4}">
      <dgm:prSet/>
      <dgm:spPr/>
      <dgm:t>
        <a:bodyPr/>
        <a:lstStyle/>
        <a:p>
          <a:endParaRPr lang="en-US"/>
        </a:p>
      </dgm:t>
    </dgm:pt>
    <dgm:pt modelId="{FE1D1FF1-6C0D-43D4-953E-49CBD36C798F}" type="sibTrans" cxnId="{AB8CAF7B-65F8-4F12-A95A-78DFEB9203E4}">
      <dgm:prSet/>
      <dgm:spPr/>
      <dgm:t>
        <a:bodyPr/>
        <a:lstStyle/>
        <a:p>
          <a:endParaRPr lang="en-US"/>
        </a:p>
      </dgm:t>
    </dgm:pt>
    <dgm:pt modelId="{2095E0B1-038D-482B-9479-2C92AECA65DF}" type="pres">
      <dgm:prSet presAssocID="{9F9452B8-1D5A-40B5-9BA5-DD0CA40CAB7D}" presName="Name0" presStyleCnt="0">
        <dgm:presLayoutVars>
          <dgm:dir/>
          <dgm:animLvl val="lvl"/>
          <dgm:resizeHandles val="exact"/>
        </dgm:presLayoutVars>
      </dgm:prSet>
      <dgm:spPr/>
    </dgm:pt>
    <dgm:pt modelId="{94A0F8BE-1382-4026-B090-88D34AD25870}" type="pres">
      <dgm:prSet presAssocID="{49C3A081-3DFA-4256-9C99-3DD303F10BBC}" presName="composite" presStyleCnt="0"/>
      <dgm:spPr/>
    </dgm:pt>
    <dgm:pt modelId="{9DE568EF-2A67-4878-A308-1CAF6D7F5E5B}" type="pres">
      <dgm:prSet presAssocID="{49C3A081-3DFA-4256-9C99-3DD303F10BBC}" presName="parTx" presStyleLbl="alignNode1" presStyleIdx="0" presStyleCnt="4">
        <dgm:presLayoutVars>
          <dgm:chMax val="0"/>
          <dgm:chPref val="0"/>
          <dgm:bulletEnabled val="1"/>
        </dgm:presLayoutVars>
      </dgm:prSet>
      <dgm:spPr/>
    </dgm:pt>
    <dgm:pt modelId="{F1AA12B0-27DB-4F87-8D90-90E0AD7677CA}" type="pres">
      <dgm:prSet presAssocID="{49C3A081-3DFA-4256-9C99-3DD303F10BBC}" presName="desTx" presStyleLbl="alignAccFollowNode1" presStyleIdx="0" presStyleCnt="4">
        <dgm:presLayoutVars>
          <dgm:bulletEnabled val="1"/>
        </dgm:presLayoutVars>
      </dgm:prSet>
      <dgm:spPr/>
    </dgm:pt>
    <dgm:pt modelId="{78C9F21A-AC2C-4EB0-BCDC-75C94BAF38FD}" type="pres">
      <dgm:prSet presAssocID="{3C8C2BDA-60F5-428A-A0C2-0DEC2A783A4C}" presName="space" presStyleCnt="0"/>
      <dgm:spPr/>
    </dgm:pt>
    <dgm:pt modelId="{B379658A-610D-4CD7-BF1E-37808B2FBD5D}" type="pres">
      <dgm:prSet presAssocID="{AC759B16-67B0-46F4-BE0E-C4DA6E04B1AE}" presName="composite" presStyleCnt="0"/>
      <dgm:spPr/>
    </dgm:pt>
    <dgm:pt modelId="{72155186-DA07-4794-9BCB-788F8B044F94}" type="pres">
      <dgm:prSet presAssocID="{AC759B16-67B0-46F4-BE0E-C4DA6E04B1AE}" presName="parTx" presStyleLbl="alignNode1" presStyleIdx="1" presStyleCnt="4">
        <dgm:presLayoutVars>
          <dgm:chMax val="0"/>
          <dgm:chPref val="0"/>
          <dgm:bulletEnabled val="1"/>
        </dgm:presLayoutVars>
      </dgm:prSet>
      <dgm:spPr/>
    </dgm:pt>
    <dgm:pt modelId="{61419EA2-1E85-47F0-9A05-20444A40BBAF}" type="pres">
      <dgm:prSet presAssocID="{AC759B16-67B0-46F4-BE0E-C4DA6E04B1AE}" presName="desTx" presStyleLbl="alignAccFollowNode1" presStyleIdx="1" presStyleCnt="4">
        <dgm:presLayoutVars>
          <dgm:bulletEnabled val="1"/>
        </dgm:presLayoutVars>
      </dgm:prSet>
      <dgm:spPr/>
    </dgm:pt>
    <dgm:pt modelId="{3856C0F7-7878-4826-94FD-63CB35B7CF43}" type="pres">
      <dgm:prSet presAssocID="{748F92E3-E6C6-4C1D-A764-64E67B9902D7}" presName="space" presStyleCnt="0"/>
      <dgm:spPr/>
    </dgm:pt>
    <dgm:pt modelId="{ECD682EA-2265-444C-8B9F-08BA64495D42}" type="pres">
      <dgm:prSet presAssocID="{188AB308-D0F6-4CE6-B13D-009EAC5D24AE}" presName="composite" presStyleCnt="0"/>
      <dgm:spPr/>
    </dgm:pt>
    <dgm:pt modelId="{FFCDA4C7-5F9B-45A2-BFB3-F4561E30ACFF}" type="pres">
      <dgm:prSet presAssocID="{188AB308-D0F6-4CE6-B13D-009EAC5D24AE}" presName="parTx" presStyleLbl="alignNode1" presStyleIdx="2" presStyleCnt="4">
        <dgm:presLayoutVars>
          <dgm:chMax val="0"/>
          <dgm:chPref val="0"/>
          <dgm:bulletEnabled val="1"/>
        </dgm:presLayoutVars>
      </dgm:prSet>
      <dgm:spPr/>
    </dgm:pt>
    <dgm:pt modelId="{00C519D3-8FD9-4356-A7B8-50CAC4A44F11}" type="pres">
      <dgm:prSet presAssocID="{188AB308-D0F6-4CE6-B13D-009EAC5D24AE}" presName="desTx" presStyleLbl="alignAccFollowNode1" presStyleIdx="2" presStyleCnt="4">
        <dgm:presLayoutVars>
          <dgm:bulletEnabled val="1"/>
        </dgm:presLayoutVars>
      </dgm:prSet>
      <dgm:spPr/>
    </dgm:pt>
    <dgm:pt modelId="{08976A3E-B4E1-4BE6-8001-8F1743392A55}" type="pres">
      <dgm:prSet presAssocID="{E54EFAD6-F047-4C55-B14B-A39AF6FB77B5}" presName="space" presStyleCnt="0"/>
      <dgm:spPr/>
    </dgm:pt>
    <dgm:pt modelId="{D1026A9A-67EC-458B-86C8-631D90009415}" type="pres">
      <dgm:prSet presAssocID="{03558D68-5D05-4730-85B3-2F5E89A9BF87}" presName="composite" presStyleCnt="0"/>
      <dgm:spPr/>
    </dgm:pt>
    <dgm:pt modelId="{5B0966D8-823E-4E5C-B581-4A75B00CB339}" type="pres">
      <dgm:prSet presAssocID="{03558D68-5D05-4730-85B3-2F5E89A9BF87}" presName="parTx" presStyleLbl="alignNode1" presStyleIdx="3" presStyleCnt="4">
        <dgm:presLayoutVars>
          <dgm:chMax val="0"/>
          <dgm:chPref val="0"/>
          <dgm:bulletEnabled val="1"/>
        </dgm:presLayoutVars>
      </dgm:prSet>
      <dgm:spPr/>
    </dgm:pt>
    <dgm:pt modelId="{8B48DB8A-B7D8-4700-B1E5-F82CD7A9BDC3}" type="pres">
      <dgm:prSet presAssocID="{03558D68-5D05-4730-85B3-2F5E89A9BF87}" presName="desTx" presStyleLbl="alignAccFollowNode1" presStyleIdx="3" presStyleCnt="4">
        <dgm:presLayoutVars>
          <dgm:bulletEnabled val="1"/>
        </dgm:presLayoutVars>
      </dgm:prSet>
      <dgm:spPr/>
    </dgm:pt>
  </dgm:ptLst>
  <dgm:cxnLst>
    <dgm:cxn modelId="{CF5AF50F-93F7-48A5-9FA5-A973E00DE28A}" srcId="{188AB308-D0F6-4CE6-B13D-009EAC5D24AE}" destId="{A1DE3C8D-5376-4030-91E9-BA875CA10B27}" srcOrd="2" destOrd="0" parTransId="{1EC37EE4-D84C-4D96-9305-07546E26FEC8}" sibTransId="{F489C79D-1230-4E6E-8109-07D7E10044C0}"/>
    <dgm:cxn modelId="{28EB0510-2760-440A-B1B6-8449EF731100}" type="presOf" srcId="{188AB308-D0F6-4CE6-B13D-009EAC5D24AE}" destId="{FFCDA4C7-5F9B-45A2-BFB3-F4561E30ACFF}" srcOrd="0" destOrd="0" presId="urn:microsoft.com/office/officeart/2005/8/layout/hList1"/>
    <dgm:cxn modelId="{837F311A-BB9A-4C5A-8D26-52FBDE70E915}" srcId="{188AB308-D0F6-4CE6-B13D-009EAC5D24AE}" destId="{B99EAD38-D431-494D-AFF6-BC37060CD3F6}" srcOrd="5" destOrd="0" parTransId="{42FA6B01-1DBC-4613-BEC4-4E1535728051}" sibTransId="{CA14B692-270A-4646-A93E-AE5B4C19E0FD}"/>
    <dgm:cxn modelId="{EA5FE31C-0A9C-4DCD-B505-AAB86B3513CF}" srcId="{9F9452B8-1D5A-40B5-9BA5-DD0CA40CAB7D}" destId="{188AB308-D0F6-4CE6-B13D-009EAC5D24AE}" srcOrd="2" destOrd="0" parTransId="{EAB0CA7B-DE56-4D13-8000-3468FCDE2F15}" sibTransId="{E54EFAD6-F047-4C55-B14B-A39AF6FB77B5}"/>
    <dgm:cxn modelId="{DB38B82D-F2AD-4047-AB22-61B6C82B7460}" srcId="{03558D68-5D05-4730-85B3-2F5E89A9BF87}" destId="{8F40551D-9EFB-490E-9951-7708585EB2B4}" srcOrd="1" destOrd="0" parTransId="{589231FD-146E-4B15-91AB-C1AC46C4AC0B}" sibTransId="{A1B23EF7-4253-4F37-9899-2AA18C052F0B}"/>
    <dgm:cxn modelId="{944BA030-759C-4AA1-8666-D1F7AA84ADDF}" type="presOf" srcId="{17BD5DEE-E198-4D2C-A245-82DB0FBB1CB3}" destId="{F1AA12B0-27DB-4F87-8D90-90E0AD7677CA}" srcOrd="0" destOrd="2" presId="urn:microsoft.com/office/officeart/2005/8/layout/hList1"/>
    <dgm:cxn modelId="{0CC9A932-AD36-4B65-A15C-F3BB4F7D0827}" type="presOf" srcId="{8F40551D-9EFB-490E-9951-7708585EB2B4}" destId="{8B48DB8A-B7D8-4700-B1E5-F82CD7A9BDC3}" srcOrd="0" destOrd="1" presId="urn:microsoft.com/office/officeart/2005/8/layout/hList1"/>
    <dgm:cxn modelId="{11786A36-603A-414D-B863-C3E1595F8632}" type="presOf" srcId="{791F1498-8AF3-46B3-9610-A1262DF79433}" destId="{8B48DB8A-B7D8-4700-B1E5-F82CD7A9BDC3}" srcOrd="0" destOrd="0" presId="urn:microsoft.com/office/officeart/2005/8/layout/hList1"/>
    <dgm:cxn modelId="{F6579536-C3C5-4310-B94A-50DBEE3EB1BC}" srcId="{49C3A081-3DFA-4256-9C99-3DD303F10BBC}" destId="{17BD5DEE-E198-4D2C-A245-82DB0FBB1CB3}" srcOrd="2" destOrd="0" parTransId="{C8C1A144-C914-4D4E-8A41-F2554D9489AB}" sibTransId="{863B89DB-99DD-4812-A81C-89F4E068F3F5}"/>
    <dgm:cxn modelId="{4937123A-A084-4040-A30A-2EC00C158C4B}" type="presOf" srcId="{AF8C9955-5EDA-409D-8EFE-68A2CF67843A}" destId="{61419EA2-1E85-47F0-9A05-20444A40BBAF}" srcOrd="0" destOrd="3" presId="urn:microsoft.com/office/officeart/2005/8/layout/hList1"/>
    <dgm:cxn modelId="{5F749644-82A8-48BD-BD4C-29C047BB8EC4}" srcId="{AC759B16-67B0-46F4-BE0E-C4DA6E04B1AE}" destId="{0B653D33-C194-4893-B7EC-4F7A339E6B0D}" srcOrd="4" destOrd="0" parTransId="{10B65BB4-5A8D-4673-9A64-8DBE4940032D}" sibTransId="{B183200D-3D9A-472D-8F6F-540C02AA865B}"/>
    <dgm:cxn modelId="{3CE98C47-43E3-48AD-B6B0-CFBF7FCE3AAF}" type="presOf" srcId="{CFB0A5D6-E401-4F96-B443-180434D26150}" destId="{61419EA2-1E85-47F0-9A05-20444A40BBAF}" srcOrd="0" destOrd="0" presId="urn:microsoft.com/office/officeart/2005/8/layout/hList1"/>
    <dgm:cxn modelId="{B25B5A48-2C04-4665-84B0-8B135519FC7D}" type="presOf" srcId="{0B653D33-C194-4893-B7EC-4F7A339E6B0D}" destId="{61419EA2-1E85-47F0-9A05-20444A40BBAF}" srcOrd="0" destOrd="4" presId="urn:microsoft.com/office/officeart/2005/8/layout/hList1"/>
    <dgm:cxn modelId="{C2CB5D4A-4DE8-42FE-BC0F-885ED41B07DA}" type="presOf" srcId="{4786D920-C421-46E8-B470-405619786DC1}" destId="{00C519D3-8FD9-4356-A7B8-50CAC4A44F11}" srcOrd="0" destOrd="4" presId="urn:microsoft.com/office/officeart/2005/8/layout/hList1"/>
    <dgm:cxn modelId="{B97F424B-0BDF-403A-A4AD-D6691371A108}" type="presOf" srcId="{D90488D9-3BD0-4B48-A8FD-B40A2D68D527}" destId="{F1AA12B0-27DB-4F87-8D90-90E0AD7677CA}" srcOrd="0" destOrd="0" presId="urn:microsoft.com/office/officeart/2005/8/layout/hList1"/>
    <dgm:cxn modelId="{FD70365E-5931-444B-8A31-6541D16BBF54}" srcId="{188AB308-D0F6-4CE6-B13D-009EAC5D24AE}" destId="{7370B45C-EF24-470F-A495-B1519542D95C}" srcOrd="1" destOrd="0" parTransId="{6F2BB62A-6763-407A-B0F7-CA94AF07D5B0}" sibTransId="{7CB2CF9B-40A8-47E4-B270-CFACFC047596}"/>
    <dgm:cxn modelId="{BD86AC5F-392C-479B-946E-2C6778BA8E31}" srcId="{AC759B16-67B0-46F4-BE0E-C4DA6E04B1AE}" destId="{CFB0A5D6-E401-4F96-B443-180434D26150}" srcOrd="0" destOrd="0" parTransId="{8C8B4E31-DB26-4D91-ABAF-32F6DFE07580}" sibTransId="{B1E9DABB-71A9-4AB1-96E0-A416CB9114A6}"/>
    <dgm:cxn modelId="{B672A06D-CA06-4700-B45D-E8A701462327}" type="presOf" srcId="{9F9452B8-1D5A-40B5-9BA5-DD0CA40CAB7D}" destId="{2095E0B1-038D-482B-9479-2C92AECA65DF}" srcOrd="0" destOrd="0" presId="urn:microsoft.com/office/officeart/2005/8/layout/hList1"/>
    <dgm:cxn modelId="{CD88BF71-4620-453A-B020-B22BC7EB9E10}" type="presOf" srcId="{AC98D3C8-6BD0-4ADB-86EA-FB3B4F6F52AC}" destId="{61419EA2-1E85-47F0-9A05-20444A40BBAF}" srcOrd="0" destOrd="2" presId="urn:microsoft.com/office/officeart/2005/8/layout/hList1"/>
    <dgm:cxn modelId="{09A99373-94C8-416B-B33D-69001859D815}" type="presOf" srcId="{B81E0045-9E8A-4697-B5E4-39CD72311408}" destId="{F1AA12B0-27DB-4F87-8D90-90E0AD7677CA}" srcOrd="0" destOrd="3" presId="urn:microsoft.com/office/officeart/2005/8/layout/hList1"/>
    <dgm:cxn modelId="{7BA4BF7A-A4F8-4478-B6D3-B981D456FD34}" type="presOf" srcId="{8A68D789-0F1C-453C-83BD-AF74B4D6F637}" destId="{00C519D3-8FD9-4356-A7B8-50CAC4A44F11}" srcOrd="0" destOrd="3" presId="urn:microsoft.com/office/officeart/2005/8/layout/hList1"/>
    <dgm:cxn modelId="{AB8CAF7B-65F8-4F12-A95A-78DFEB9203E4}" srcId="{188AB308-D0F6-4CE6-B13D-009EAC5D24AE}" destId="{8A68D789-0F1C-453C-83BD-AF74B4D6F637}" srcOrd="3" destOrd="0" parTransId="{12767168-D6FC-4BC6-9D7F-860568FDEFA0}" sibTransId="{FE1D1FF1-6C0D-43D4-953E-49CBD36C798F}"/>
    <dgm:cxn modelId="{5D8C1A7C-BBFC-49B4-9B6B-1F2D83798746}" type="presOf" srcId="{B99EAD38-D431-494D-AFF6-BC37060CD3F6}" destId="{00C519D3-8FD9-4356-A7B8-50CAC4A44F11}" srcOrd="0" destOrd="5" presId="urn:microsoft.com/office/officeart/2005/8/layout/hList1"/>
    <dgm:cxn modelId="{C084D57C-538D-4933-A6B9-5CA212642B04}" type="presOf" srcId="{13086A6F-AD66-4169-BF1F-87F545FE1B79}" destId="{8B48DB8A-B7D8-4700-B1E5-F82CD7A9BDC3}" srcOrd="0" destOrd="2" presId="urn:microsoft.com/office/officeart/2005/8/layout/hList1"/>
    <dgm:cxn modelId="{7D586F7D-9304-4067-85E3-1110DA974749}" srcId="{AC759B16-67B0-46F4-BE0E-C4DA6E04B1AE}" destId="{AF8C9955-5EDA-409D-8EFE-68A2CF67843A}" srcOrd="3" destOrd="0" parTransId="{E8E662BB-4DD1-47DA-ADCD-DBCDE395A9A2}" sibTransId="{6CC24450-7DD5-4406-AFCF-38B526BC6968}"/>
    <dgm:cxn modelId="{EA10BE80-425C-4ED0-A740-01E16E77E48F}" srcId="{188AB308-D0F6-4CE6-B13D-009EAC5D24AE}" destId="{4786D920-C421-46E8-B470-405619786DC1}" srcOrd="4" destOrd="0" parTransId="{1E97B009-2E48-4C9E-AC0E-0A9580BE2E6D}" sibTransId="{0D0F2288-8320-4622-85B0-5E34EA7F7867}"/>
    <dgm:cxn modelId="{641A4B83-CF3D-4DBC-8DC8-C791B02BA933}" type="presOf" srcId="{FB5EB216-1C5F-4E02-9B2A-FB657304E5BF}" destId="{00C519D3-8FD9-4356-A7B8-50CAC4A44F11}" srcOrd="0" destOrd="0" presId="urn:microsoft.com/office/officeart/2005/8/layout/hList1"/>
    <dgm:cxn modelId="{C7AD288A-6039-4B06-BE31-005736C78838}" srcId="{49C3A081-3DFA-4256-9C99-3DD303F10BBC}" destId="{B81E0045-9E8A-4697-B5E4-39CD72311408}" srcOrd="3" destOrd="0" parTransId="{A7C7FA09-B90C-4529-ABAB-EDBA3549112B}" sibTransId="{0C4C3ACE-7FEE-449E-97B3-9F38954FBBD7}"/>
    <dgm:cxn modelId="{78962F91-484B-4C80-93B5-3543F8060118}" srcId="{9F9452B8-1D5A-40B5-9BA5-DD0CA40CAB7D}" destId="{AC759B16-67B0-46F4-BE0E-C4DA6E04B1AE}" srcOrd="1" destOrd="0" parTransId="{8707BD46-D3AF-4DAB-BCA4-4B152C804048}" sibTransId="{748F92E3-E6C6-4C1D-A764-64E67B9902D7}"/>
    <dgm:cxn modelId="{0B0F9F93-38AC-47D8-A89A-9AD46A82D49E}" type="presOf" srcId="{AC759B16-67B0-46F4-BE0E-C4DA6E04B1AE}" destId="{72155186-DA07-4794-9BCB-788F8B044F94}" srcOrd="0" destOrd="0" presId="urn:microsoft.com/office/officeart/2005/8/layout/hList1"/>
    <dgm:cxn modelId="{DA931096-A78A-4C02-8DBF-2565B6785053}" srcId="{49C3A081-3DFA-4256-9C99-3DD303F10BBC}" destId="{5666A521-3FBC-4656-83DF-ECC04368BE79}" srcOrd="1" destOrd="0" parTransId="{9B83EE58-DAD4-4A3C-872E-A52357D40901}" sibTransId="{88BFD2FA-8F41-4BEC-B01B-64455868BAFC}"/>
    <dgm:cxn modelId="{FB90E298-DF09-4BBC-8910-448C0E62D3B4}" type="presOf" srcId="{49C3A081-3DFA-4256-9C99-3DD303F10BBC}" destId="{9DE568EF-2A67-4878-A308-1CAF6D7F5E5B}" srcOrd="0" destOrd="0" presId="urn:microsoft.com/office/officeart/2005/8/layout/hList1"/>
    <dgm:cxn modelId="{B66DA89A-9E4A-4C99-9F87-5E65542B89E4}" type="presOf" srcId="{5666A521-3FBC-4656-83DF-ECC04368BE79}" destId="{F1AA12B0-27DB-4F87-8D90-90E0AD7677CA}" srcOrd="0" destOrd="1" presId="urn:microsoft.com/office/officeart/2005/8/layout/hList1"/>
    <dgm:cxn modelId="{8F8092A2-EF0C-4872-BEA5-E5DE0E9C3943}" type="presOf" srcId="{7370B45C-EF24-470F-A495-B1519542D95C}" destId="{00C519D3-8FD9-4356-A7B8-50CAC4A44F11}" srcOrd="0" destOrd="1" presId="urn:microsoft.com/office/officeart/2005/8/layout/hList1"/>
    <dgm:cxn modelId="{47B648A5-4190-4C37-A0FC-4BF1DB565952}" srcId="{49C3A081-3DFA-4256-9C99-3DD303F10BBC}" destId="{D90488D9-3BD0-4B48-A8FD-B40A2D68D527}" srcOrd="0" destOrd="0" parTransId="{455054C2-E2B8-449E-9CFE-6E34DA7EB786}" sibTransId="{98F787FA-54AA-420D-9D45-94F007FA9AEB}"/>
    <dgm:cxn modelId="{8F86BDAD-EEDA-4F7C-A653-13EFD235275A}" srcId="{AC759B16-67B0-46F4-BE0E-C4DA6E04B1AE}" destId="{AC98D3C8-6BD0-4ADB-86EA-FB3B4F6F52AC}" srcOrd="2" destOrd="0" parTransId="{83F20903-7F66-4AF3-9457-B7AF1D099B54}" sibTransId="{4527E107-8659-4F26-A5C9-9BCF8B0A9212}"/>
    <dgm:cxn modelId="{28F0EFAE-FB37-48D2-B84A-0DFD95BA8F94}" type="presOf" srcId="{E96ADC8C-A004-42E5-B291-289A822E90AE}" destId="{61419EA2-1E85-47F0-9A05-20444A40BBAF}" srcOrd="0" destOrd="1" presId="urn:microsoft.com/office/officeart/2005/8/layout/hList1"/>
    <dgm:cxn modelId="{27B85FB9-5077-4901-9E80-2FFF9A6B91BC}" type="presOf" srcId="{4D7D4C71-1703-4398-AFC5-748D03056196}" destId="{61419EA2-1E85-47F0-9A05-20444A40BBAF}" srcOrd="0" destOrd="5" presId="urn:microsoft.com/office/officeart/2005/8/layout/hList1"/>
    <dgm:cxn modelId="{92BE5FBA-46E4-445E-AEFB-05C38FB7D051}" srcId="{9F9452B8-1D5A-40B5-9BA5-DD0CA40CAB7D}" destId="{49C3A081-3DFA-4256-9C99-3DD303F10BBC}" srcOrd="0" destOrd="0" parTransId="{7D299C9F-A8F1-46EB-B3AC-8D2D0A8D7B42}" sibTransId="{3C8C2BDA-60F5-428A-A0C2-0DEC2A783A4C}"/>
    <dgm:cxn modelId="{DD2225BD-A24A-4CF3-A1CB-E8A941A49C5E}" srcId="{03558D68-5D05-4730-85B3-2F5E89A9BF87}" destId="{13086A6F-AD66-4169-BF1F-87F545FE1B79}" srcOrd="2" destOrd="0" parTransId="{E769FADF-7407-4FDA-AEB8-B26A831621A3}" sibTransId="{427ADEEA-BB77-4CF5-8051-2F6B5AB0E600}"/>
    <dgm:cxn modelId="{90C984BE-4DAE-4F44-BADE-0394BCDE1640}" srcId="{03558D68-5D05-4730-85B3-2F5E89A9BF87}" destId="{791F1498-8AF3-46B3-9610-A1262DF79433}" srcOrd="0" destOrd="0" parTransId="{D9CBF601-7379-4441-AC26-4480B10855B1}" sibTransId="{AEEA8F47-C0B8-4352-8525-BEC14BB7E032}"/>
    <dgm:cxn modelId="{4B8746D1-70B9-4AA3-A632-DF615B0612B7}" type="presOf" srcId="{A1DE3C8D-5376-4030-91E9-BA875CA10B27}" destId="{00C519D3-8FD9-4356-A7B8-50CAC4A44F11}" srcOrd="0" destOrd="2" presId="urn:microsoft.com/office/officeart/2005/8/layout/hList1"/>
    <dgm:cxn modelId="{B18B9CD1-3611-41E8-BB79-C9B3A49FEA5D}" srcId="{188AB308-D0F6-4CE6-B13D-009EAC5D24AE}" destId="{FB5EB216-1C5F-4E02-9B2A-FB657304E5BF}" srcOrd="0" destOrd="0" parTransId="{FB3071E6-6743-4983-A392-0C433AC23F2E}" sibTransId="{58C0B180-F09F-43E6-8943-4FB699DD9090}"/>
    <dgm:cxn modelId="{F46046DA-025A-420B-918E-9AC8EABF5FED}" type="presOf" srcId="{6F1F9B1E-2A18-4F5C-BFCF-DA6F2C95B5C8}" destId="{F1AA12B0-27DB-4F87-8D90-90E0AD7677CA}" srcOrd="0" destOrd="4" presId="urn:microsoft.com/office/officeart/2005/8/layout/hList1"/>
    <dgm:cxn modelId="{11C0B4DD-CBE2-44C1-B3EE-48D814C676BB}" srcId="{AC759B16-67B0-46F4-BE0E-C4DA6E04B1AE}" destId="{E96ADC8C-A004-42E5-B291-289A822E90AE}" srcOrd="1" destOrd="0" parTransId="{2075B1FB-F5BD-4527-8F0A-4CBEF327F3D7}" sibTransId="{10AB5AF8-BF38-4A77-9C8E-A50BE8D31436}"/>
    <dgm:cxn modelId="{A2B9BBE3-F5D0-40C4-B7BA-901CFD72BAA8}" type="presOf" srcId="{03558D68-5D05-4730-85B3-2F5E89A9BF87}" destId="{5B0966D8-823E-4E5C-B581-4A75B00CB339}" srcOrd="0" destOrd="0" presId="urn:microsoft.com/office/officeart/2005/8/layout/hList1"/>
    <dgm:cxn modelId="{C1AAB6EB-88BD-4E21-816C-50FFD0CF1DE2}" srcId="{49C3A081-3DFA-4256-9C99-3DD303F10BBC}" destId="{6F1F9B1E-2A18-4F5C-BFCF-DA6F2C95B5C8}" srcOrd="4" destOrd="0" parTransId="{4777D8F4-71F7-4000-92BB-052C4BBF134B}" sibTransId="{DAD19460-AD3F-4709-868F-77634F1D01D0}"/>
    <dgm:cxn modelId="{A2C905EC-3BCD-408E-B6F0-3AA0B07DB7DF}" srcId="{9F9452B8-1D5A-40B5-9BA5-DD0CA40CAB7D}" destId="{03558D68-5D05-4730-85B3-2F5E89A9BF87}" srcOrd="3" destOrd="0" parTransId="{0AEF29C0-18CF-4EA8-BB9A-02B91460D379}" sibTransId="{4CCD2BC0-C93E-46E1-83F6-E71B438AFC32}"/>
    <dgm:cxn modelId="{87634BF9-685E-4725-A4E5-A96A858F5ECC}" srcId="{AC759B16-67B0-46F4-BE0E-C4DA6E04B1AE}" destId="{4D7D4C71-1703-4398-AFC5-748D03056196}" srcOrd="5" destOrd="0" parTransId="{6823576C-2FAB-4FD2-94C9-5043614E0107}" sibTransId="{B17327AF-5E01-4B18-8310-4E5B3F599AF6}"/>
    <dgm:cxn modelId="{A69A6F73-0D49-4109-A3CB-5B7CBD26BC7D}" type="presParOf" srcId="{2095E0B1-038D-482B-9479-2C92AECA65DF}" destId="{94A0F8BE-1382-4026-B090-88D34AD25870}" srcOrd="0" destOrd="0" presId="urn:microsoft.com/office/officeart/2005/8/layout/hList1"/>
    <dgm:cxn modelId="{2E551F9A-491B-43CF-ACDE-A3A89C8D772D}" type="presParOf" srcId="{94A0F8BE-1382-4026-B090-88D34AD25870}" destId="{9DE568EF-2A67-4878-A308-1CAF6D7F5E5B}" srcOrd="0" destOrd="0" presId="urn:microsoft.com/office/officeart/2005/8/layout/hList1"/>
    <dgm:cxn modelId="{573D6B61-35E7-4997-9ACC-310075ECF58E}" type="presParOf" srcId="{94A0F8BE-1382-4026-B090-88D34AD25870}" destId="{F1AA12B0-27DB-4F87-8D90-90E0AD7677CA}" srcOrd="1" destOrd="0" presId="urn:microsoft.com/office/officeart/2005/8/layout/hList1"/>
    <dgm:cxn modelId="{2B986C84-F561-4300-BF00-CFE202E7821D}" type="presParOf" srcId="{2095E0B1-038D-482B-9479-2C92AECA65DF}" destId="{78C9F21A-AC2C-4EB0-BCDC-75C94BAF38FD}" srcOrd="1" destOrd="0" presId="urn:microsoft.com/office/officeart/2005/8/layout/hList1"/>
    <dgm:cxn modelId="{308AF38C-A0E8-4DE3-BFF3-7855E285B5FF}" type="presParOf" srcId="{2095E0B1-038D-482B-9479-2C92AECA65DF}" destId="{B379658A-610D-4CD7-BF1E-37808B2FBD5D}" srcOrd="2" destOrd="0" presId="urn:microsoft.com/office/officeart/2005/8/layout/hList1"/>
    <dgm:cxn modelId="{2B0BEB3D-8933-4DD1-9EB0-D36EDCD7B758}" type="presParOf" srcId="{B379658A-610D-4CD7-BF1E-37808B2FBD5D}" destId="{72155186-DA07-4794-9BCB-788F8B044F94}" srcOrd="0" destOrd="0" presId="urn:microsoft.com/office/officeart/2005/8/layout/hList1"/>
    <dgm:cxn modelId="{1A1D13C8-11FD-42A5-BEAF-E0BA6C503A2B}" type="presParOf" srcId="{B379658A-610D-4CD7-BF1E-37808B2FBD5D}" destId="{61419EA2-1E85-47F0-9A05-20444A40BBAF}" srcOrd="1" destOrd="0" presId="urn:microsoft.com/office/officeart/2005/8/layout/hList1"/>
    <dgm:cxn modelId="{6CB51822-FC66-46CD-8D9B-4B00FC1A3033}" type="presParOf" srcId="{2095E0B1-038D-482B-9479-2C92AECA65DF}" destId="{3856C0F7-7878-4826-94FD-63CB35B7CF43}" srcOrd="3" destOrd="0" presId="urn:microsoft.com/office/officeart/2005/8/layout/hList1"/>
    <dgm:cxn modelId="{CB5A5F04-3B6E-4A39-9BDE-AC1D51E79431}" type="presParOf" srcId="{2095E0B1-038D-482B-9479-2C92AECA65DF}" destId="{ECD682EA-2265-444C-8B9F-08BA64495D42}" srcOrd="4" destOrd="0" presId="urn:microsoft.com/office/officeart/2005/8/layout/hList1"/>
    <dgm:cxn modelId="{69521DB0-C1F0-47B3-BD7A-3816939E1994}" type="presParOf" srcId="{ECD682EA-2265-444C-8B9F-08BA64495D42}" destId="{FFCDA4C7-5F9B-45A2-BFB3-F4561E30ACFF}" srcOrd="0" destOrd="0" presId="urn:microsoft.com/office/officeart/2005/8/layout/hList1"/>
    <dgm:cxn modelId="{ACEF8268-6CE6-4E18-8777-5EB3DB27FABB}" type="presParOf" srcId="{ECD682EA-2265-444C-8B9F-08BA64495D42}" destId="{00C519D3-8FD9-4356-A7B8-50CAC4A44F11}" srcOrd="1" destOrd="0" presId="urn:microsoft.com/office/officeart/2005/8/layout/hList1"/>
    <dgm:cxn modelId="{BE833C74-09E9-4C88-9475-980B9D1781BF}" type="presParOf" srcId="{2095E0B1-038D-482B-9479-2C92AECA65DF}" destId="{08976A3E-B4E1-4BE6-8001-8F1743392A55}" srcOrd="5" destOrd="0" presId="urn:microsoft.com/office/officeart/2005/8/layout/hList1"/>
    <dgm:cxn modelId="{82B7BAC6-94EE-423E-8C0D-0C4524725C03}" type="presParOf" srcId="{2095E0B1-038D-482B-9479-2C92AECA65DF}" destId="{D1026A9A-67EC-458B-86C8-631D90009415}" srcOrd="6" destOrd="0" presId="urn:microsoft.com/office/officeart/2005/8/layout/hList1"/>
    <dgm:cxn modelId="{409F214D-8127-4C27-9C26-416798BCC189}" type="presParOf" srcId="{D1026A9A-67EC-458B-86C8-631D90009415}" destId="{5B0966D8-823E-4E5C-B581-4A75B00CB339}" srcOrd="0" destOrd="0" presId="urn:microsoft.com/office/officeart/2005/8/layout/hList1"/>
    <dgm:cxn modelId="{4AD99A85-9670-4EFB-B298-FA781A3C3BFF}" type="presParOf" srcId="{D1026A9A-67EC-458B-86C8-631D90009415}" destId="{8B48DB8A-B7D8-4700-B1E5-F82CD7A9BDC3}"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568EF-2A67-4878-A308-1CAF6D7F5E5B}">
      <dsp:nvSpPr>
        <dsp:cNvPr id="0" name=""/>
        <dsp:cNvSpPr/>
      </dsp:nvSpPr>
      <dsp:spPr>
        <a:xfrm>
          <a:off x="3192" y="217407"/>
          <a:ext cx="1919563" cy="460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a:t>FACT:</a:t>
          </a:r>
          <a:endParaRPr lang="en-US" sz="1600" b="1" kern="1200" dirty="0"/>
        </a:p>
      </dsp:txBody>
      <dsp:txXfrm>
        <a:off x="3192" y="217407"/>
        <a:ext cx="1919563" cy="460800"/>
      </dsp:txXfrm>
    </dsp:sp>
    <dsp:sp modelId="{F1AA12B0-27DB-4F87-8D90-90E0AD7677CA}">
      <dsp:nvSpPr>
        <dsp:cNvPr id="0" name=""/>
        <dsp:cNvSpPr/>
      </dsp:nvSpPr>
      <dsp:spPr>
        <a:xfrm>
          <a:off x="3192" y="678207"/>
          <a:ext cx="1919563" cy="33379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People are </a:t>
          </a:r>
          <a:r>
            <a:rPr lang="en-US" sz="1600" b="1" kern="1200" dirty="0">
              <a:solidFill>
                <a:schemeClr val="bg1">
                  <a:lumMod val="10000"/>
                </a:schemeClr>
              </a:solidFill>
            </a:rPr>
            <a:t>LIVING LONGER</a:t>
          </a: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US adults over the age of 65 will </a:t>
          </a:r>
          <a:r>
            <a:rPr lang="en-US" sz="1600" b="1" kern="1200" dirty="0">
              <a:solidFill>
                <a:schemeClr val="bg1">
                  <a:lumMod val="10000"/>
                </a:schemeClr>
              </a:solidFill>
            </a:rPr>
            <a:t>DOUBLE </a:t>
          </a:r>
          <a:r>
            <a:rPr lang="en-US" sz="1600" kern="1200" dirty="0">
              <a:solidFill>
                <a:schemeClr val="bg1">
                  <a:lumMod val="10000"/>
                </a:schemeClr>
              </a:solidFill>
            </a:rPr>
            <a:t>in the next 25 years to </a:t>
          </a:r>
          <a:r>
            <a:rPr lang="en-US" sz="1600" b="1" kern="1200" dirty="0">
              <a:solidFill>
                <a:schemeClr val="bg1">
                  <a:lumMod val="10000"/>
                </a:schemeClr>
              </a:solidFill>
            </a:rPr>
            <a:t>70 million</a:t>
          </a: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The number of adults living </a:t>
          </a:r>
          <a:r>
            <a:rPr lang="en-US" sz="1600" b="1" kern="1200" dirty="0">
              <a:solidFill>
                <a:schemeClr val="bg1">
                  <a:lumMod val="10000"/>
                </a:schemeClr>
              </a:solidFill>
            </a:rPr>
            <a:t>over the age of 85 </a:t>
          </a:r>
          <a:r>
            <a:rPr lang="en-US" sz="1600" kern="1200" dirty="0">
              <a:solidFill>
                <a:schemeClr val="bg1">
                  <a:lumMod val="10000"/>
                </a:schemeClr>
              </a:solidFill>
            </a:rPr>
            <a:t>will increase four fold</a:t>
          </a:r>
        </a:p>
      </dsp:txBody>
      <dsp:txXfrm>
        <a:off x="3192" y="678207"/>
        <a:ext cx="1919563" cy="3337920"/>
      </dsp:txXfrm>
    </dsp:sp>
    <dsp:sp modelId="{72155186-DA07-4794-9BCB-788F8B044F94}">
      <dsp:nvSpPr>
        <dsp:cNvPr id="0" name=""/>
        <dsp:cNvSpPr/>
      </dsp:nvSpPr>
      <dsp:spPr>
        <a:xfrm>
          <a:off x="2191494" y="217407"/>
          <a:ext cx="1919563" cy="460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t>FACT:</a:t>
          </a:r>
        </a:p>
      </dsp:txBody>
      <dsp:txXfrm>
        <a:off x="2191494" y="217407"/>
        <a:ext cx="1919563" cy="460800"/>
      </dsp:txXfrm>
    </dsp:sp>
    <dsp:sp modelId="{61419EA2-1E85-47F0-9A05-20444A40BBAF}">
      <dsp:nvSpPr>
        <dsp:cNvPr id="0" name=""/>
        <dsp:cNvSpPr/>
      </dsp:nvSpPr>
      <dsp:spPr>
        <a:xfrm>
          <a:off x="2191494" y="678207"/>
          <a:ext cx="1919563" cy="33379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solidFill>
                <a:schemeClr val="bg1">
                  <a:lumMod val="10000"/>
                </a:schemeClr>
              </a:solidFill>
            </a:rPr>
            <a:t>750,000</a:t>
          </a:r>
          <a:r>
            <a:rPr lang="en-US" sz="1600" kern="1200" dirty="0">
              <a:solidFill>
                <a:schemeClr val="bg1">
                  <a:lumMod val="10000"/>
                </a:schemeClr>
              </a:solidFill>
            </a:rPr>
            <a:t> annual </a:t>
          </a:r>
          <a:r>
            <a:rPr lang="en-US" sz="1600" b="1" kern="1200" dirty="0">
              <a:solidFill>
                <a:schemeClr val="bg1">
                  <a:lumMod val="10000"/>
                </a:schemeClr>
              </a:solidFill>
            </a:rPr>
            <a:t>stroke survivors</a:t>
          </a:r>
          <a:endParaRPr lang="en-US" sz="1600" b="0"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b="1" kern="1200" dirty="0">
              <a:solidFill>
                <a:schemeClr val="bg1">
                  <a:lumMod val="10000"/>
                </a:schemeClr>
              </a:solidFill>
            </a:rPr>
            <a:t>5.3 MM </a:t>
          </a:r>
          <a:r>
            <a:rPr lang="en-US" sz="1600" b="0" kern="1200" dirty="0">
              <a:solidFill>
                <a:schemeClr val="bg1">
                  <a:lumMod val="10000"/>
                </a:schemeClr>
              </a:solidFill>
            </a:rPr>
            <a:t>people</a:t>
          </a:r>
          <a:r>
            <a:rPr lang="en-US" sz="1600" kern="1200" dirty="0">
              <a:solidFill>
                <a:schemeClr val="bg1">
                  <a:lumMod val="10000"/>
                </a:schemeClr>
              </a:solidFill>
            </a:rPr>
            <a:t> in the US live with disabilities related to a TBI</a:t>
          </a: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b="0" kern="1200" dirty="0">
              <a:solidFill>
                <a:schemeClr val="bg1">
                  <a:lumMod val="10000"/>
                </a:schemeClr>
              </a:solidFill>
            </a:rPr>
            <a:t>There are </a:t>
          </a:r>
          <a:r>
            <a:rPr lang="en-US" sz="1600" b="1" kern="1200" dirty="0">
              <a:solidFill>
                <a:schemeClr val="bg1">
                  <a:lumMod val="10000"/>
                </a:schemeClr>
              </a:solidFill>
            </a:rPr>
            <a:t>1 MM hip &amp; knee</a:t>
          </a:r>
          <a:r>
            <a:rPr lang="en-US" sz="1600" kern="1200" dirty="0">
              <a:solidFill>
                <a:schemeClr val="bg1">
                  <a:lumMod val="10000"/>
                </a:schemeClr>
              </a:solidFill>
            </a:rPr>
            <a:t> joint replacements per year</a:t>
          </a: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dsp:txBody>
      <dsp:txXfrm>
        <a:off x="2191494" y="678207"/>
        <a:ext cx="1919563" cy="3337920"/>
      </dsp:txXfrm>
    </dsp:sp>
    <dsp:sp modelId="{FFCDA4C7-5F9B-45A2-BFB3-F4561E30ACFF}">
      <dsp:nvSpPr>
        <dsp:cNvPr id="0" name=""/>
        <dsp:cNvSpPr/>
      </dsp:nvSpPr>
      <dsp:spPr>
        <a:xfrm>
          <a:off x="4379797" y="217407"/>
          <a:ext cx="1919563" cy="460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t>FACT:</a:t>
          </a:r>
        </a:p>
      </dsp:txBody>
      <dsp:txXfrm>
        <a:off x="4379797" y="217407"/>
        <a:ext cx="1919563" cy="460800"/>
      </dsp:txXfrm>
    </dsp:sp>
    <dsp:sp modelId="{00C519D3-8FD9-4356-A7B8-50CAC4A44F11}">
      <dsp:nvSpPr>
        <dsp:cNvPr id="0" name=""/>
        <dsp:cNvSpPr/>
      </dsp:nvSpPr>
      <dsp:spPr>
        <a:xfrm>
          <a:off x="4379797" y="678207"/>
          <a:ext cx="1919563" cy="33379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0" kern="1200" dirty="0">
              <a:solidFill>
                <a:schemeClr val="bg1">
                  <a:lumMod val="10000"/>
                </a:schemeClr>
              </a:solidFill>
            </a:rPr>
            <a:t>There are </a:t>
          </a:r>
          <a:r>
            <a:rPr lang="en-US" sz="1600" b="1" kern="1200" dirty="0">
              <a:solidFill>
                <a:schemeClr val="bg1">
                  <a:lumMod val="10000"/>
                </a:schemeClr>
              </a:solidFill>
            </a:rPr>
            <a:t>5,000</a:t>
          </a:r>
          <a:r>
            <a:rPr lang="en-US" sz="1600" b="0" kern="1200" dirty="0">
              <a:solidFill>
                <a:schemeClr val="bg1">
                  <a:lumMod val="10000"/>
                </a:schemeClr>
              </a:solidFill>
            </a:rPr>
            <a:t> acute care &amp; Rehab hospitals </a:t>
          </a: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b="0" kern="1200" dirty="0">
              <a:solidFill>
                <a:schemeClr val="bg1">
                  <a:lumMod val="10000"/>
                </a:schemeClr>
              </a:solidFill>
            </a:rPr>
            <a:t>There are </a:t>
          </a:r>
          <a:r>
            <a:rPr lang="en-US" sz="1600" b="1" kern="1200" dirty="0">
              <a:solidFill>
                <a:schemeClr val="bg1">
                  <a:lumMod val="10000"/>
                </a:schemeClr>
              </a:solidFill>
            </a:rPr>
            <a:t>16,000</a:t>
          </a:r>
          <a:r>
            <a:rPr lang="en-US" sz="1600" b="0" kern="1200" dirty="0">
              <a:solidFill>
                <a:schemeClr val="bg1">
                  <a:lumMod val="10000"/>
                </a:schemeClr>
              </a:solidFill>
            </a:rPr>
            <a:t> SN &amp; Nursing facilities in the US</a:t>
          </a: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There are </a:t>
          </a:r>
          <a:r>
            <a:rPr lang="en-US" sz="1600" b="1" kern="1200" dirty="0">
              <a:solidFill>
                <a:schemeClr val="bg1">
                  <a:lumMod val="10000"/>
                </a:schemeClr>
              </a:solidFill>
            </a:rPr>
            <a:t>14,000</a:t>
          </a:r>
          <a:r>
            <a:rPr lang="en-US" sz="1600" kern="1200" dirty="0">
              <a:solidFill>
                <a:schemeClr val="bg1">
                  <a:lumMod val="10000"/>
                </a:schemeClr>
              </a:solidFill>
            </a:rPr>
            <a:t> outpatient rehab facilities in the US</a:t>
          </a:r>
        </a:p>
        <a:p>
          <a:pPr marL="171450" lvl="1" indent="-171450" algn="l" defTabSz="711200">
            <a:lnSpc>
              <a:spcPct val="90000"/>
            </a:lnSpc>
            <a:spcBef>
              <a:spcPct val="0"/>
            </a:spcBef>
            <a:spcAft>
              <a:spcPct val="15000"/>
            </a:spcAft>
            <a:buChar char="•"/>
          </a:pPr>
          <a:endParaRPr lang="en-US" sz="1600" kern="1200" dirty="0">
            <a:solidFill>
              <a:schemeClr val="bg1">
                <a:lumMod val="10000"/>
              </a:schemeClr>
            </a:solidFill>
          </a:endParaRPr>
        </a:p>
      </dsp:txBody>
      <dsp:txXfrm>
        <a:off x="4379797" y="678207"/>
        <a:ext cx="1919563" cy="3337920"/>
      </dsp:txXfrm>
    </dsp:sp>
    <dsp:sp modelId="{5B0966D8-823E-4E5C-B581-4A75B00CB339}">
      <dsp:nvSpPr>
        <dsp:cNvPr id="0" name=""/>
        <dsp:cNvSpPr/>
      </dsp:nvSpPr>
      <dsp:spPr>
        <a:xfrm>
          <a:off x="6568100" y="217407"/>
          <a:ext cx="1919563" cy="460800"/>
        </a:xfrm>
        <a:prstGeom prst="rect">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sz="1600" b="1" kern="1200" dirty="0"/>
            <a:t>FACT:</a:t>
          </a:r>
          <a:endParaRPr lang="en-US" sz="1600" kern="1200" dirty="0"/>
        </a:p>
      </dsp:txBody>
      <dsp:txXfrm>
        <a:off x="6568100" y="217407"/>
        <a:ext cx="1919563" cy="460800"/>
      </dsp:txXfrm>
    </dsp:sp>
    <dsp:sp modelId="{8B48DB8A-B7D8-4700-B1E5-F82CD7A9BDC3}">
      <dsp:nvSpPr>
        <dsp:cNvPr id="0" name=""/>
        <dsp:cNvSpPr/>
      </dsp:nvSpPr>
      <dsp:spPr>
        <a:xfrm>
          <a:off x="6568100" y="678207"/>
          <a:ext cx="1919563" cy="3337920"/>
        </a:xfrm>
        <a:prstGeom prst="rect">
          <a:avLst/>
        </a:prstGeom>
        <a:solidFill>
          <a:schemeClr val="accent4">
            <a:alpha val="90000"/>
            <a:tint val="40000"/>
            <a:hueOff val="0"/>
            <a:satOff val="0"/>
            <a:lumOff val="0"/>
            <a:alphaOff val="0"/>
          </a:schemeClr>
        </a:solidFill>
        <a:ln w="25400" cap="flat" cmpd="sng" algn="ctr">
          <a:solidFill>
            <a:schemeClr val="accent4">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sz="1600" b="1" kern="1200" dirty="0">
              <a:solidFill>
                <a:schemeClr val="bg1">
                  <a:lumMod val="10000"/>
                </a:schemeClr>
              </a:solidFill>
            </a:rPr>
            <a:t>32%</a:t>
          </a:r>
          <a:r>
            <a:rPr lang="en-US" sz="1600" kern="1200" dirty="0">
              <a:solidFill>
                <a:schemeClr val="bg1">
                  <a:lumMod val="10000"/>
                </a:schemeClr>
              </a:solidFill>
            </a:rPr>
            <a:t> of PTs and </a:t>
          </a:r>
          <a:r>
            <a:rPr lang="en-US" sz="1600" b="1" kern="1200" dirty="0">
              <a:solidFill>
                <a:schemeClr val="bg1">
                  <a:lumMod val="10000"/>
                </a:schemeClr>
              </a:solidFill>
            </a:rPr>
            <a:t>35%</a:t>
          </a:r>
          <a:r>
            <a:rPr lang="en-US" sz="1600" kern="1200" dirty="0">
              <a:solidFill>
                <a:schemeClr val="bg1">
                  <a:lumMod val="10000"/>
                </a:schemeClr>
              </a:solidFill>
            </a:rPr>
            <a:t> of PTAs report sustaining musculoskeletal Injuries annually</a:t>
          </a:r>
          <a:endParaRPr lang="en-US" sz="1600" b="1" kern="1200" dirty="0">
            <a:solidFill>
              <a:schemeClr val="bg1">
                <a:lumMod val="10000"/>
              </a:schemeClr>
            </a:solidFill>
          </a:endParaRPr>
        </a:p>
        <a:p>
          <a:pPr marL="171450" lvl="1" indent="-171450" algn="l" defTabSz="711200">
            <a:lnSpc>
              <a:spcPct val="90000"/>
            </a:lnSpc>
            <a:spcBef>
              <a:spcPct val="0"/>
            </a:spcBef>
            <a:spcAft>
              <a:spcPct val="15000"/>
            </a:spcAft>
            <a:buChar char="•"/>
          </a:pPr>
          <a:endParaRPr lang="en-US" sz="1600" b="1" kern="1200" dirty="0">
            <a:solidFill>
              <a:schemeClr val="bg1">
                <a:lumMod val="10000"/>
              </a:schemeClr>
            </a:solidFill>
          </a:endParaRPr>
        </a:p>
        <a:p>
          <a:pPr marL="171450" lvl="1" indent="-171450" algn="l" defTabSz="711200">
            <a:lnSpc>
              <a:spcPct val="90000"/>
            </a:lnSpc>
            <a:spcBef>
              <a:spcPct val="0"/>
            </a:spcBef>
            <a:spcAft>
              <a:spcPct val="15000"/>
            </a:spcAft>
            <a:buChar char="•"/>
          </a:pPr>
          <a:r>
            <a:rPr lang="en-US" sz="1600" kern="1200" dirty="0">
              <a:solidFill>
                <a:schemeClr val="bg1">
                  <a:lumMod val="10000"/>
                </a:schemeClr>
              </a:solidFill>
            </a:rPr>
            <a:t>There is a </a:t>
          </a:r>
          <a:r>
            <a:rPr lang="en-US" sz="1600" b="1" kern="1200" dirty="0">
              <a:solidFill>
                <a:schemeClr val="bg1">
                  <a:lumMod val="10000"/>
                </a:schemeClr>
              </a:solidFill>
            </a:rPr>
            <a:t>shortage of 12,000 physical therapists </a:t>
          </a:r>
          <a:r>
            <a:rPr lang="en-US" sz="1600" kern="1200" dirty="0">
              <a:solidFill>
                <a:schemeClr val="bg1">
                  <a:lumMod val="10000"/>
                </a:schemeClr>
              </a:solidFill>
            </a:rPr>
            <a:t>in the US with jobs in the field growing by </a:t>
          </a:r>
          <a:r>
            <a:rPr lang="en-US" sz="1600" b="1" kern="1200" dirty="0">
              <a:solidFill>
                <a:schemeClr val="bg1">
                  <a:lumMod val="10000"/>
                </a:schemeClr>
              </a:solidFill>
            </a:rPr>
            <a:t>28% by 2012.</a:t>
          </a:r>
        </a:p>
      </dsp:txBody>
      <dsp:txXfrm>
        <a:off x="6568100" y="678207"/>
        <a:ext cx="1919563" cy="33379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0EAEF798-DC44-4630-8FF8-C30A2968507D}" type="datetimeFigureOut">
              <a:rPr lang="en-US" smtClean="0"/>
              <a:pPr/>
              <a:t>2/21/19</a:t>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5601C617-FD1A-4C4C-B17D-783B52EE505A}" type="slidenum">
              <a:rPr lang="en-US" smtClean="0"/>
              <a:pPr/>
              <a:t>‹#›</a:t>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2309" tIns="46154" rIns="92309" bIns="46154" rtlCol="0"/>
          <a:lstStyle>
            <a:lvl1pPr algn="l">
              <a:defRPr sz="1200"/>
            </a:lvl1pPr>
          </a:lstStyle>
          <a:p>
            <a:endParaRPr lang="en-US" dirty="0"/>
          </a:p>
        </p:txBody>
      </p:sp>
      <p:sp>
        <p:nvSpPr>
          <p:cNvPr id="3" name="Date Placeholder 2"/>
          <p:cNvSpPr>
            <a:spLocks noGrp="1"/>
          </p:cNvSpPr>
          <p:nvPr>
            <p:ph type="dt" idx="1"/>
          </p:nvPr>
        </p:nvSpPr>
        <p:spPr>
          <a:xfrm>
            <a:off x="3884613" y="0"/>
            <a:ext cx="2971800" cy="464820"/>
          </a:xfrm>
          <a:prstGeom prst="rect">
            <a:avLst/>
          </a:prstGeom>
        </p:spPr>
        <p:txBody>
          <a:bodyPr vert="horz" lIns="92309" tIns="46154" rIns="92309" bIns="46154" rtlCol="0"/>
          <a:lstStyle>
            <a:lvl1pPr algn="r">
              <a:defRPr sz="1200"/>
            </a:lvl1pPr>
          </a:lstStyle>
          <a:p>
            <a:fld id="{D5A7C10D-C338-4384-8C06-07CD31E17005}" type="datetimeFigureOut">
              <a:rPr lang="en-US" smtClean="0"/>
              <a:pPr/>
              <a:t>2/21/19</a:t>
            </a:fld>
            <a:endParaRPr lang="en-US" dirty="0"/>
          </a:p>
        </p:txBody>
      </p:sp>
      <p:sp>
        <p:nvSpPr>
          <p:cNvPr id="4" name="Slide Image Placeholder 3"/>
          <p:cNvSpPr>
            <a:spLocks noGrp="1" noRot="1" noChangeAspect="1"/>
          </p:cNvSpPr>
          <p:nvPr>
            <p:ph type="sldImg" idx="2"/>
          </p:nvPr>
        </p:nvSpPr>
        <p:spPr>
          <a:xfrm>
            <a:off x="1104900" y="698500"/>
            <a:ext cx="4648200" cy="3486150"/>
          </a:xfrm>
          <a:prstGeom prst="rect">
            <a:avLst/>
          </a:prstGeom>
          <a:noFill/>
          <a:ln w="12700">
            <a:solidFill>
              <a:prstClr val="black"/>
            </a:solidFill>
          </a:ln>
        </p:spPr>
        <p:txBody>
          <a:bodyPr vert="horz" lIns="92309" tIns="46154" rIns="92309" bIns="46154" rtlCol="0" anchor="ctr"/>
          <a:lstStyle/>
          <a:p>
            <a:endParaRPr lang="en-US" dirty="0"/>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2309" tIns="46154" rIns="92309" bIns="46154"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2971800" cy="464820"/>
          </a:xfrm>
          <a:prstGeom prst="rect">
            <a:avLst/>
          </a:prstGeom>
        </p:spPr>
        <p:txBody>
          <a:bodyPr vert="horz" lIns="92309" tIns="46154" rIns="92309" bIns="4615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2309" tIns="46154" rIns="92309" bIns="46154" rtlCol="0" anchor="b"/>
          <a:lstStyle>
            <a:lvl1pPr algn="r">
              <a:defRPr sz="1200"/>
            </a:lvl1pPr>
          </a:lstStyle>
          <a:p>
            <a:fld id="{16CFC763-8B0A-488E-8B8E-D325072BB22C}" type="slidenum">
              <a:rPr lang="en-US" smtClean="0"/>
              <a:pPr/>
              <a:t>‹#›</a:t>
            </a:fld>
            <a:endParaRPr lang="en-US" dirty="0"/>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16CFC763-8B0A-488E-8B8E-D325072BB22C}" type="slidenum">
              <a:rPr lang="en-US" smtClean="0"/>
              <a:pPr/>
              <a:t>3</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10</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12</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14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6CFC763-8B0A-488E-8B8E-D325072BB22C}" type="slidenum">
              <a:rPr lang="en-US" smtClean="0"/>
              <a:pPr/>
              <a:t>19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atin typeface="Arial" pitchFamily="34" charset="0"/>
              </a:defRPr>
            </a:lvl1pPr>
          </a:lstStyle>
          <a:p>
            <a:r>
              <a:rPr lang="en-US"/>
              <a:t>Click to edit Master title style</a:t>
            </a:r>
            <a:endParaRPr lang="da-DK" dirty="0"/>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26411D1F-8E6F-4F53-9224-607C93DADD2A}" type="slidenum">
              <a:rPr lang="da-DK"/>
              <a:pPr>
                <a:defRPr/>
              </a:pPr>
              <a:t>‹#›</a:t>
            </a:fld>
            <a:endParaRPr lang="da-DK"/>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atin typeface="Arial" pitchFamily="34" charset="0"/>
              </a:defRPr>
            </a:lvl1pPr>
          </a:lstStyle>
          <a:p>
            <a:r>
              <a:rPr lang="en-US"/>
              <a:t>Click to edit Master title style</a:t>
            </a:r>
            <a:endParaRPr lang="da-DK" dirty="0"/>
          </a:p>
        </p:txBody>
      </p:sp>
      <p:sp>
        <p:nvSpPr>
          <p:cNvPr id="3" name="Pladsholder til billede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dirty="0"/>
              <a:t>Click icon to add picture</a:t>
            </a:r>
            <a:endParaRPr lang="da-DK" noProof="0" dirty="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0E7CC0A5-607D-4EE9-9E4C-7A3ACE8F6CE9}" type="slidenum">
              <a:rPr lang="da-DK"/>
              <a:pPr>
                <a:defRPr/>
              </a:pPr>
              <a:t>‹#›</a:t>
            </a:fld>
            <a:endParaRPr lang="da-DK"/>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t>Click to edit Master title style</a:t>
            </a:r>
            <a:endParaRPr lang="da-DK" dirty="0"/>
          </a:p>
        </p:txBody>
      </p:sp>
      <p:sp>
        <p:nvSpPr>
          <p:cNvPr id="3" name="Pladsholder til lodret titel 2"/>
          <p:cNvSpPr>
            <a:spLocks noGrp="1"/>
          </p:cNvSpPr>
          <p:nvPr>
            <p:ph type="body" orient="vert" idx="1"/>
          </p:nvPr>
        </p:nvSpPr>
        <p:spPr>
          <a:xfrm>
            <a:off x="457200" y="1600200"/>
            <a:ext cx="8229600" cy="4525963"/>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5DDB6A00-92FD-4F76-8510-70B290037FA4}" type="slidenum">
              <a:rPr lang="da-DK"/>
              <a:pPr>
                <a:defRPr/>
              </a:pPr>
              <a:t>‹#›</a:t>
            </a:fld>
            <a:endParaRPr lang="da-DK"/>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a:prstGeom prst="rect">
            <a:avLst/>
          </a:prstGeom>
        </p:spPr>
        <p:txBody>
          <a:bodyPr vert="eaVert"/>
          <a:lstStyle>
            <a:lvl1pPr>
              <a:defRPr>
                <a:latin typeface="Arial" pitchFamily="34" charset="0"/>
              </a:defRPr>
            </a:lvl1pPr>
          </a:lstStyle>
          <a:p>
            <a:r>
              <a:rPr lang="en-US"/>
              <a:t>Click to edit Master title style</a:t>
            </a:r>
            <a:endParaRPr lang="da-DK" dirty="0"/>
          </a:p>
        </p:txBody>
      </p:sp>
      <p:sp>
        <p:nvSpPr>
          <p:cNvPr id="3" name="Pladsholder til lodret titel 2"/>
          <p:cNvSpPr>
            <a:spLocks noGrp="1"/>
          </p:cNvSpPr>
          <p:nvPr>
            <p:ph type="body" orient="vert" idx="1"/>
          </p:nvPr>
        </p:nvSpPr>
        <p:spPr>
          <a:xfrm>
            <a:off x="457200" y="274638"/>
            <a:ext cx="6019800" cy="5851525"/>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2C37689E-EF9A-435C-9830-4BFB46C47555}" type="slidenum">
              <a:rPr lang="da-DK"/>
              <a:pPr>
                <a:defRPr/>
              </a:pPr>
              <a:t>‹#›</a:t>
            </a:fld>
            <a:endParaRPr lang="da-DK"/>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eldias">
    <p:spTree>
      <p:nvGrpSpPr>
        <p:cNvPr id="1" name=""/>
        <p:cNvGrpSpPr/>
        <p:nvPr/>
      </p:nvGrpSpPr>
      <p:grpSpPr>
        <a:xfrm>
          <a:off x="0" y="0"/>
          <a:ext cx="0" cy="0"/>
          <a:chOff x="0" y="0"/>
          <a:chExt cx="0" cy="0"/>
        </a:xfrm>
      </p:grpSpPr>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sp>
        <p:nvSpPr>
          <p:cNvPr id="5" name="Rektangel 2"/>
          <p:cNvSpPr>
            <a:spLocks noChangeArrowheads="1"/>
          </p:cNvSpPr>
          <p:nvPr/>
        </p:nvSpPr>
        <p:spPr bwMode="auto">
          <a:xfrm>
            <a:off x="0" y="768350"/>
            <a:ext cx="9144000" cy="1235075"/>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pic>
        <p:nvPicPr>
          <p:cNvPr id="6" name="Billede 3" descr="dreamstime_Hospital doctor.jpg"/>
          <p:cNvPicPr>
            <a:picLocks noChangeAspect="1"/>
          </p:cNvPicPr>
          <p:nvPr userDrawn="1"/>
        </p:nvPicPr>
        <p:blipFill>
          <a:blip r:embed="rId2"/>
          <a:srcRect/>
          <a:stretch>
            <a:fillRect/>
          </a:stretch>
        </p:blipFill>
        <p:spPr bwMode="auto">
          <a:xfrm>
            <a:off x="7454900" y="763588"/>
            <a:ext cx="1689100" cy="1246187"/>
          </a:xfrm>
          <a:prstGeom prst="rect">
            <a:avLst/>
          </a:prstGeom>
          <a:noFill/>
          <a:ln w="9525">
            <a:noFill/>
            <a:miter lim="800000"/>
            <a:headEnd/>
            <a:tailEnd/>
          </a:ln>
        </p:spPr>
      </p:pic>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0" name="Titel 1"/>
          <p:cNvSpPr>
            <a:spLocks noGrp="1"/>
          </p:cNvSpPr>
          <p:nvPr>
            <p:ph type="title"/>
          </p:nvPr>
        </p:nvSpPr>
        <p:spPr>
          <a:xfrm>
            <a:off x="177800" y="833438"/>
            <a:ext cx="4584700" cy="563562"/>
          </a:xfrm>
          <a:prstGeom prst="rect">
            <a:avLst/>
          </a:prstGeom>
        </p:spPr>
        <p:txBody>
          <a:bodyPr/>
          <a:lstStyle>
            <a:lvl1pPr algn="l">
              <a:defRPr sz="3200">
                <a:latin typeface="Arial" pitchFamily="34" charset="0"/>
              </a:defRPr>
            </a:lvl1pPr>
          </a:lstStyle>
          <a:p>
            <a:r>
              <a:rPr lang="da-DK" dirty="0"/>
              <a:t>Klik for at redigere i masteren</a:t>
            </a:r>
          </a:p>
        </p:txBody>
      </p:sp>
      <p:sp>
        <p:nvSpPr>
          <p:cNvPr id="11" name="Pladsholder til tekst 2"/>
          <p:cNvSpPr>
            <a:spLocks noGrp="1"/>
          </p:cNvSpPr>
          <p:nvPr>
            <p:ph type="body" idx="13"/>
          </p:nvPr>
        </p:nvSpPr>
        <p:spPr>
          <a:xfrm>
            <a:off x="177800" y="1447801"/>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Klik for at redigere teksttypografierne i masteren</a:t>
            </a:r>
          </a:p>
        </p:txBody>
      </p:sp>
      <p:sp>
        <p:nvSpPr>
          <p:cNvPr id="7"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en-US"/>
              <a:t>Your footnote</a:t>
            </a:r>
            <a:endParaRPr lang="da-DK"/>
          </a:p>
        </p:txBody>
      </p:sp>
      <p:sp>
        <p:nvSpPr>
          <p:cNvPr id="8"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fsnitsoverskrift">
    <p:spTree>
      <p:nvGrpSpPr>
        <p:cNvPr id="1" name=""/>
        <p:cNvGrpSpPr/>
        <p:nvPr/>
      </p:nvGrpSpPr>
      <p:grpSpPr>
        <a:xfrm>
          <a:off x="0" y="0"/>
          <a:ext cx="0" cy="0"/>
          <a:chOff x="0" y="0"/>
          <a:chExt cx="0" cy="0"/>
        </a:xfrm>
      </p:grpSpPr>
      <p:grpSp>
        <p:nvGrpSpPr>
          <p:cNvPr id="5" name="Gruppe 13"/>
          <p:cNvGrpSpPr/>
          <p:nvPr userDrawn="1"/>
        </p:nvGrpSpPr>
        <p:grpSpPr>
          <a:xfrm>
            <a:off x="0" y="0"/>
            <a:ext cx="9144000" cy="1968500"/>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11" name="Titel 1"/>
          <p:cNvSpPr>
            <a:spLocks noGrp="1"/>
          </p:cNvSpPr>
          <p:nvPr>
            <p:ph type="title"/>
          </p:nvPr>
        </p:nvSpPr>
        <p:spPr>
          <a:xfrm>
            <a:off x="177800" y="515938"/>
            <a:ext cx="4584700" cy="563562"/>
          </a:xfrm>
          <a:prstGeom prst="rect">
            <a:avLst/>
          </a:prstGeom>
        </p:spPr>
        <p:txBody>
          <a:bodyPr/>
          <a:lstStyle>
            <a:lvl1pPr algn="l">
              <a:defRPr sz="3200">
                <a:latin typeface="Arial" pitchFamily="34" charset="0"/>
              </a:defRPr>
            </a:lvl1pPr>
          </a:lstStyle>
          <a:p>
            <a:r>
              <a:rPr lang="da-DK" dirty="0"/>
              <a:t>Klik for at redigere i masteren</a:t>
            </a:r>
          </a:p>
        </p:txBody>
      </p:sp>
      <p:sp>
        <p:nvSpPr>
          <p:cNvPr id="12" name="Pladsholder til tekst 2"/>
          <p:cNvSpPr>
            <a:spLocks noGrp="1"/>
          </p:cNvSpPr>
          <p:nvPr>
            <p:ph type="body" idx="13"/>
          </p:nvPr>
        </p:nvSpPr>
        <p:spPr>
          <a:xfrm>
            <a:off x="177800" y="1130301"/>
            <a:ext cx="6489700" cy="358774"/>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Klik for at redigere teksttypografierne i masteren</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en-US"/>
              <a:t>Your footnote</a:t>
            </a:r>
            <a:endParaRPr lang="da-DK"/>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pitchFamily="34"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a:t>Klik for at redigere i masteren</a:t>
            </a:r>
          </a:p>
        </p:txBody>
      </p:sp>
      <p:sp>
        <p:nvSpPr>
          <p:cNvPr id="3" name="Pladsholder til indhold 2"/>
          <p:cNvSpPr>
            <a:spLocks noGrp="1"/>
          </p:cNvSpPr>
          <p:nvPr>
            <p:ph sz="half" idx="1"/>
          </p:nvPr>
        </p:nvSpPr>
        <p:spPr>
          <a:xfrm>
            <a:off x="457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indhold 3"/>
          <p:cNvSpPr>
            <a:spLocks noGrp="1"/>
          </p:cNvSpPr>
          <p:nvPr>
            <p:ph sz="half" idx="2"/>
          </p:nvPr>
        </p:nvSpPr>
        <p:spPr>
          <a:xfrm>
            <a:off x="4648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AF124BAE-5ADB-46E5-B4C0-0C1246F1D34C}" type="slidenum">
              <a:rPr lang="da-DK"/>
              <a:pPr>
                <a:defRPr/>
              </a:pPr>
              <a:t>‹#›</a:t>
            </a:fld>
            <a:endParaRPr lang="da-DK" dirty="0"/>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a:t>Klik for at redigere i masteren</a:t>
            </a:r>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Klik for at redigere teksttypografierne i masteren</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dirty="0"/>
              <a:t>Klik for at redigere teksttypografierne i masteren</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7"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8"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9"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B783B56E-B37D-4C6A-8F5C-3235ADB27661}" type="slidenum">
              <a:rPr lang="da-DK"/>
              <a:pPr>
                <a:defRPr/>
              </a:pPr>
              <a:t>‹#›</a:t>
            </a:fld>
            <a:endParaRPr lang="da-DK" dirty="0"/>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a:t>Klik for at redigere i masteren</a:t>
            </a:r>
          </a:p>
        </p:txBody>
      </p:sp>
      <p:sp>
        <p:nvSpPr>
          <p:cNvPr id="3"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4"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5"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D4BF5E44-8A2E-4142-A08F-B67B33DFE6AA}" type="slidenum">
              <a:rPr lang="da-DK"/>
              <a:pPr>
                <a:defRPr/>
              </a:pPr>
              <a:t>‹#›</a:t>
            </a:fld>
            <a:endParaRPr lang="da-DK" dirty="0"/>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og indholdsobjekt">
    <p:spTree>
      <p:nvGrpSpPr>
        <p:cNvPr id="1" name=""/>
        <p:cNvGrpSpPr/>
        <p:nvPr/>
      </p:nvGrpSpPr>
      <p:grpSpPr>
        <a:xfrm>
          <a:off x="0" y="0"/>
          <a:ext cx="0" cy="0"/>
          <a:chOff x="0" y="0"/>
          <a:chExt cx="0" cy="0"/>
        </a:xfrm>
      </p:grpSpPr>
      <p:grpSp>
        <p:nvGrpSpPr>
          <p:cNvPr id="5" name="Gruppe 17"/>
          <p:cNvGrpSpPr/>
          <p:nvPr userDrawn="1"/>
        </p:nvGrpSpPr>
        <p:grpSpPr>
          <a:xfrm>
            <a:off x="0" y="395154"/>
            <a:ext cx="9144000" cy="1246485"/>
            <a:chOff x="0" y="763289"/>
            <a:chExt cx="9144000" cy="1246485"/>
          </a:xfrm>
          <a:effectLst>
            <a:outerShdw blurRad="50800" dist="38100" dir="5400000" algn="t" rotWithShape="0">
              <a:prstClr val="black">
                <a:alpha val="40000"/>
              </a:prstClr>
            </a:outerShdw>
          </a:effectLst>
        </p:grpSpPr>
        <p:sp>
          <p:nvSpPr>
            <p:cNvPr id="6" name="Rektangel 2"/>
            <p:cNvSpPr>
              <a:spLocks noChangeArrowheads="1"/>
            </p:cNvSpPr>
            <p:nvPr/>
          </p:nvSpPr>
          <p:spPr bwMode="auto">
            <a:xfrm>
              <a:off x="0" y="772815"/>
              <a:ext cx="9144000" cy="12312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pic>
          <p:nvPicPr>
            <p:cNvPr id="7" name="Billede 3" descr="dreamstime_Hospital doctor.jpg"/>
            <p:cNvPicPr>
              <a:picLocks noChangeAspect="1"/>
            </p:cNvPicPr>
            <p:nvPr/>
          </p:nvPicPr>
          <p:blipFill>
            <a:blip r:embed="rId2" cstate="print"/>
            <a:srcRect/>
            <a:stretch>
              <a:fillRect/>
            </a:stretch>
          </p:blipFill>
          <p:spPr>
            <a:xfrm>
              <a:off x="7455258" y="763289"/>
              <a:ext cx="1688742" cy="1246485"/>
            </a:xfrm>
            <a:prstGeom prst="rect">
              <a:avLst/>
            </a:prstGeom>
            <a:noFill/>
            <a:ln>
              <a:noFill/>
            </a:ln>
          </p:spPr>
        </p:pic>
      </p:grpSp>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0" name="Titel 1"/>
          <p:cNvSpPr>
            <a:spLocks noGrp="1"/>
          </p:cNvSpPr>
          <p:nvPr>
            <p:ph type="title"/>
          </p:nvPr>
        </p:nvSpPr>
        <p:spPr>
          <a:xfrm>
            <a:off x="201551" y="500929"/>
            <a:ext cx="5581732" cy="563562"/>
          </a:xfrm>
          <a:prstGeom prst="rect">
            <a:avLst/>
          </a:prstGeom>
        </p:spPr>
        <p:txBody>
          <a:bodyPr/>
          <a:lstStyle>
            <a:lvl1pPr algn="l">
              <a:defRPr sz="3000">
                <a:latin typeface="Arial" pitchFamily="34" charset="0"/>
              </a:defRPr>
            </a:lvl1pPr>
          </a:lstStyle>
          <a:p>
            <a:r>
              <a:rPr lang="en-US" dirty="0"/>
              <a:t>Click to edit Master title style</a:t>
            </a:r>
            <a:endParaRPr lang="da-DK" dirty="0"/>
          </a:p>
        </p:txBody>
      </p:sp>
      <p:sp>
        <p:nvSpPr>
          <p:cNvPr id="11" name="Pladsholder til tekst 2"/>
          <p:cNvSpPr>
            <a:spLocks noGrp="1"/>
          </p:cNvSpPr>
          <p:nvPr>
            <p:ph type="body" idx="13"/>
          </p:nvPr>
        </p:nvSpPr>
        <p:spPr>
          <a:xfrm>
            <a:off x="177800" y="1055915"/>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9"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3"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4"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7ED6F41A-3397-45DF-AF92-813699CF3CD9}" type="slidenum">
              <a:rPr lang="da-DK"/>
              <a:pPr>
                <a:defRPr/>
              </a:pPr>
              <a:t>‹#›</a:t>
            </a:fld>
            <a:endParaRPr lang="da-DK" dirty="0"/>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Indhold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a:prstGeom prst="rect">
            <a:avLst/>
          </a:prstGeom>
        </p:spPr>
        <p:txBody>
          <a:bodyPr anchor="b"/>
          <a:lstStyle>
            <a:lvl1pPr algn="l">
              <a:defRPr sz="2000" b="1">
                <a:latin typeface="Arial" pitchFamily="34" charset="0"/>
              </a:defRPr>
            </a:lvl1pPr>
          </a:lstStyle>
          <a:p>
            <a:r>
              <a:rPr lang="da-DK" dirty="0"/>
              <a:t>Klik for at redigere i masteren</a:t>
            </a:r>
          </a:p>
        </p:txBody>
      </p:sp>
      <p:sp>
        <p:nvSpPr>
          <p:cNvPr id="3" name="Pladsholder til indhold 2"/>
          <p:cNvSpPr>
            <a:spLocks noGrp="1"/>
          </p:cNvSpPr>
          <p:nvPr>
            <p:ph idx="1"/>
          </p:nvPr>
        </p:nvSpPr>
        <p:spPr>
          <a:xfrm>
            <a:off x="3575050" y="273050"/>
            <a:ext cx="5111750" cy="5853113"/>
          </a:xfrm>
          <a:prstGeom prst="rect">
            <a:avLst/>
          </a:prstGeom>
        </p:spPr>
        <p:txBody>
          <a:bodyPr/>
          <a:lstStyle>
            <a:lvl1pPr>
              <a:defRPr sz="3200">
                <a:latin typeface="Arial" pitchFamily="34" charset="0"/>
              </a:defRPr>
            </a:lvl1pPr>
            <a:lvl2pPr>
              <a:defRPr sz="2800">
                <a:latin typeface="Arial" pitchFamily="34" charset="0"/>
              </a:defRPr>
            </a:lvl2pPr>
            <a:lvl3pPr>
              <a:defRPr sz="2400">
                <a:latin typeface="Arial" pitchFamily="34" charset="0"/>
              </a:defRPr>
            </a:lvl3pPr>
            <a:lvl4pPr>
              <a:defRPr sz="2000">
                <a:latin typeface="Arial" pitchFamily="34" charset="0"/>
              </a:defRPr>
            </a:lvl4pPr>
            <a:lvl5pPr>
              <a:defRPr sz="2000">
                <a:latin typeface="Arial" pitchFamily="34" charset="0"/>
              </a:defRPr>
            </a:lvl5pPr>
            <a:lvl6pPr>
              <a:defRPr sz="2000"/>
            </a:lvl6pPr>
            <a:lvl7pPr>
              <a:defRPr sz="2000"/>
            </a:lvl7pPr>
            <a:lvl8pPr>
              <a:defRPr sz="2000"/>
            </a:lvl8pPr>
            <a:lvl9pPr>
              <a:defRPr sz="2000"/>
            </a:lvl9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tekst 3"/>
          <p:cNvSpPr>
            <a:spLocks noGrp="1"/>
          </p:cNvSpPr>
          <p:nvPr>
            <p:ph type="body" sz="half" idx="2"/>
          </p:nvPr>
        </p:nvSpPr>
        <p:spPr>
          <a:xfrm>
            <a:off x="457200" y="1435100"/>
            <a:ext cx="3008313" cy="4691063"/>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a:t>Klik for at redigere teksttypografierne i masteren</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838F0870-DAEF-4C57-9606-92482EE97D92}" type="slidenum">
              <a:rPr lang="da-DK"/>
              <a:pPr>
                <a:defRPr/>
              </a:pPr>
              <a:t>‹#›</a:t>
            </a:fld>
            <a:endParaRPr lang="da-DK" dirty="0"/>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Billede med billedteks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a:prstGeom prst="rect">
            <a:avLst/>
          </a:prstGeom>
        </p:spPr>
        <p:txBody>
          <a:bodyPr anchor="b"/>
          <a:lstStyle>
            <a:lvl1pPr algn="l">
              <a:defRPr sz="2000" b="1">
                <a:latin typeface="Arial" pitchFamily="34" charset="0"/>
              </a:defRPr>
            </a:lvl1pPr>
          </a:lstStyle>
          <a:p>
            <a:r>
              <a:rPr lang="da-DK" dirty="0"/>
              <a:t>Klik for at redigere i masteren</a:t>
            </a:r>
          </a:p>
        </p:txBody>
      </p:sp>
      <p:sp>
        <p:nvSpPr>
          <p:cNvPr id="3" name="Pladsholder til billede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atin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a-DK" noProof="0" dirty="0"/>
          </a:p>
        </p:txBody>
      </p:sp>
      <p:sp>
        <p:nvSpPr>
          <p:cNvPr id="4" name="Pladsholder til tekst 3"/>
          <p:cNvSpPr>
            <a:spLocks noGrp="1"/>
          </p:cNvSpPr>
          <p:nvPr>
            <p:ph type="body" sz="half" idx="2"/>
          </p:nvPr>
        </p:nvSpPr>
        <p:spPr>
          <a:xfrm>
            <a:off x="1792288" y="5367338"/>
            <a:ext cx="5486400" cy="804862"/>
          </a:xfrm>
          <a:prstGeom prst="rect">
            <a:avLst/>
          </a:prstGeom>
        </p:spPr>
        <p:txBody>
          <a:bodyPr/>
          <a:lstStyle>
            <a:lvl1pPr marL="0" indent="0">
              <a:buNone/>
              <a:defRPr sz="1400">
                <a:latin typeface="Arial"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dirty="0"/>
              <a:t>Klik for at redigere teksttypografierne i masteren</a:t>
            </a:r>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19530A44-B423-4A96-8D61-EBF1158249E8}" type="slidenum">
              <a:rPr lang="da-DK"/>
              <a:pPr>
                <a:defRPr/>
              </a:pPr>
              <a:t>‹#›</a:t>
            </a:fld>
            <a:endParaRPr lang="da-DK" dirty="0"/>
          </a:p>
        </p:txBody>
      </p:sp>
    </p:spTree>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el og lodret tekst">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da-DK" dirty="0"/>
              <a:t>Klik for at redigere i masteren</a:t>
            </a:r>
          </a:p>
        </p:txBody>
      </p:sp>
      <p:sp>
        <p:nvSpPr>
          <p:cNvPr id="3" name="Pladsholder til lodret titel 2"/>
          <p:cNvSpPr>
            <a:spLocks noGrp="1"/>
          </p:cNvSpPr>
          <p:nvPr>
            <p:ph type="body" orient="vert" idx="1"/>
          </p:nvPr>
        </p:nvSpPr>
        <p:spPr>
          <a:xfrm>
            <a:off x="457200" y="1600200"/>
            <a:ext cx="8229600" cy="4525963"/>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0348EDB8-FB72-4280-8AE4-388D7D3D109A}" type="slidenum">
              <a:rPr lang="da-DK"/>
              <a:pPr>
                <a:defRPr/>
              </a:pPr>
              <a:t>‹#›</a:t>
            </a:fld>
            <a:endParaRPr lang="da-DK" dirty="0"/>
          </a:p>
        </p:txBody>
      </p:sp>
    </p:spTree>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Lodret titel og tekst">
    <p:spTree>
      <p:nvGrpSpPr>
        <p:cNvPr id="1" name=""/>
        <p:cNvGrpSpPr/>
        <p:nvPr/>
      </p:nvGrpSpPr>
      <p:grpSpPr>
        <a:xfrm>
          <a:off x="0" y="0"/>
          <a:ext cx="0" cy="0"/>
          <a:chOff x="0" y="0"/>
          <a:chExt cx="0" cy="0"/>
        </a:xfrm>
      </p:grpSpPr>
      <p:sp>
        <p:nvSpPr>
          <p:cNvPr id="2" name="Lodret titel 1"/>
          <p:cNvSpPr>
            <a:spLocks noGrp="1"/>
          </p:cNvSpPr>
          <p:nvPr>
            <p:ph type="title" orient="vert"/>
          </p:nvPr>
        </p:nvSpPr>
        <p:spPr>
          <a:xfrm>
            <a:off x="6629400" y="274638"/>
            <a:ext cx="2057400" cy="5851525"/>
          </a:xfrm>
          <a:prstGeom prst="rect">
            <a:avLst/>
          </a:prstGeom>
        </p:spPr>
        <p:txBody>
          <a:bodyPr vert="eaVert"/>
          <a:lstStyle>
            <a:lvl1pPr>
              <a:defRPr>
                <a:latin typeface="Arial" pitchFamily="34" charset="0"/>
              </a:defRPr>
            </a:lvl1pPr>
          </a:lstStyle>
          <a:p>
            <a:r>
              <a:rPr lang="da-DK" dirty="0"/>
              <a:t>Klik for at redigere i masteren</a:t>
            </a:r>
          </a:p>
        </p:txBody>
      </p:sp>
      <p:sp>
        <p:nvSpPr>
          <p:cNvPr id="3" name="Pladsholder til lodret titel 2"/>
          <p:cNvSpPr>
            <a:spLocks noGrp="1"/>
          </p:cNvSpPr>
          <p:nvPr>
            <p:ph type="body" orient="vert" idx="1"/>
          </p:nvPr>
        </p:nvSpPr>
        <p:spPr>
          <a:xfrm>
            <a:off x="457200" y="274638"/>
            <a:ext cx="6019800" cy="5851525"/>
          </a:xfrm>
          <a:prstGeom prst="rect">
            <a:avLst/>
          </a:prstGeom>
        </p:spPr>
        <p:txBody>
          <a:bodyPr vert="eaVert"/>
          <a:lstStyle>
            <a:lvl1pPr>
              <a:defRPr>
                <a:latin typeface="Arial" pitchFamily="34" charset="0"/>
              </a:defRPr>
            </a:lvl1pPr>
            <a:lvl2pPr>
              <a:defRPr>
                <a:latin typeface="Arial" pitchFamily="34" charset="0"/>
              </a:defRPr>
            </a:lvl2pPr>
            <a:lvl3pPr>
              <a:defRPr>
                <a:latin typeface="Arial" pitchFamily="34" charset="0"/>
              </a:defRPr>
            </a:lvl3pPr>
            <a:lvl4pPr>
              <a:defRPr>
                <a:latin typeface="Arial" pitchFamily="34" charset="0"/>
              </a:defRPr>
            </a:lvl4pPr>
            <a:lvl5pPr>
              <a:defRPr>
                <a:latin typeface="Arial" pitchFamily="34" charset="0"/>
              </a:defRPr>
            </a:lvl5pPr>
          </a:lstStyle>
          <a:p>
            <a:pPr lvl="0"/>
            <a:r>
              <a:rPr lang="da-DK" dirty="0"/>
              <a:t>Klik for at redigere teksttypografierne i masteren</a:t>
            </a:r>
          </a:p>
          <a:p>
            <a:pPr lvl="1"/>
            <a:r>
              <a:rPr lang="da-DK" dirty="0"/>
              <a:t>Andet niveau</a:t>
            </a:r>
          </a:p>
          <a:p>
            <a:pPr lvl="2"/>
            <a:r>
              <a:rPr lang="da-DK" dirty="0"/>
              <a:t>Tredje niveau</a:t>
            </a:r>
          </a:p>
          <a:p>
            <a:pPr lvl="3"/>
            <a:r>
              <a:rPr lang="da-DK" dirty="0"/>
              <a:t>Fjerde niveau</a:t>
            </a:r>
          </a:p>
          <a:p>
            <a:pPr lvl="4"/>
            <a:r>
              <a:rPr lang="da-DK" dirty="0"/>
              <a:t>Femte niveau</a:t>
            </a:r>
          </a:p>
        </p:txBody>
      </p:sp>
      <p:sp>
        <p:nvSpPr>
          <p:cNvPr id="4"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r>
              <a:rPr lang="en-US"/>
              <a:t>Your footnote</a:t>
            </a:r>
            <a:endParaRPr lang="da-DK" dirty="0"/>
          </a:p>
        </p:txBody>
      </p:sp>
      <p:sp>
        <p:nvSpPr>
          <p:cNvPr id="5"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endParaRPr lang="da-DK"/>
          </a:p>
        </p:txBody>
      </p:sp>
      <p:sp>
        <p:nvSpPr>
          <p:cNvPr id="6"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pitchFamily="34" charset="0"/>
                <a:ea typeface="ＭＳ Ｐゴシック" pitchFamily="-97" charset="-128"/>
              </a:defRPr>
            </a:lvl1pPr>
          </a:lstStyle>
          <a:p>
            <a:pPr>
              <a:defRPr/>
            </a:pPr>
            <a:fld id="{A0908307-83D4-4637-B773-7CF986C09FE1}" type="slidenum">
              <a:rPr lang="da-DK"/>
              <a:pPr>
                <a:defRPr/>
              </a:pPr>
              <a:t>‹#›</a:t>
            </a:fld>
            <a:endParaRPr lang="da-DK" dirty="0"/>
          </a:p>
        </p:txBody>
      </p:sp>
    </p:spTree>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Afsnitsoverskrift">
    <p:spTree>
      <p:nvGrpSpPr>
        <p:cNvPr id="1" name=""/>
        <p:cNvGrpSpPr/>
        <p:nvPr/>
      </p:nvGrpSpPr>
      <p:grpSpPr>
        <a:xfrm>
          <a:off x="0" y="0"/>
          <a:ext cx="0" cy="0"/>
          <a:chOff x="0" y="0"/>
          <a:chExt cx="0" cy="0"/>
        </a:xfrm>
      </p:grpSpPr>
      <p:grpSp>
        <p:nvGrpSpPr>
          <p:cNvPr id="2" name="Gruppe 13"/>
          <p:cNvGrpSpPr/>
          <p:nvPr userDrawn="1"/>
        </p:nvGrpSpPr>
        <p:grpSpPr>
          <a:xfrm>
            <a:off x="0" y="0"/>
            <a:ext cx="9144000" cy="1235034"/>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el 1"/>
          <p:cNvSpPr>
            <a:spLocks noGrp="1"/>
          </p:cNvSpPr>
          <p:nvPr>
            <p:ph type="title"/>
          </p:nvPr>
        </p:nvSpPr>
        <p:spPr>
          <a:xfrm>
            <a:off x="177799" y="40938"/>
            <a:ext cx="6234875" cy="563562"/>
          </a:xfrm>
          <a:prstGeom prst="rect">
            <a:avLst/>
          </a:prstGeom>
        </p:spPr>
        <p:txBody>
          <a:bodyPr/>
          <a:lstStyle>
            <a:lvl1pPr algn="l">
              <a:defRPr sz="3200">
                <a:latin typeface="Arial" pitchFamily="34" charset="0"/>
              </a:defRPr>
            </a:lvl1pPr>
          </a:lstStyle>
          <a:p>
            <a:r>
              <a:rPr lang="en-US"/>
              <a:t>Click to edit Master title style</a:t>
            </a:r>
            <a:endParaRPr lang="da-DK" dirty="0"/>
          </a:p>
        </p:txBody>
      </p:sp>
      <p:sp>
        <p:nvSpPr>
          <p:cNvPr id="12" name="Pladsholder til tekst 2"/>
          <p:cNvSpPr>
            <a:spLocks noGrp="1"/>
          </p:cNvSpPr>
          <p:nvPr>
            <p:ph type="body" idx="13"/>
          </p:nvPr>
        </p:nvSpPr>
        <p:spPr>
          <a:xfrm>
            <a:off x="189675" y="593767"/>
            <a:ext cx="6489700" cy="515298"/>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el og indholdsobjekt">
    <p:spTree>
      <p:nvGrpSpPr>
        <p:cNvPr id="1" name=""/>
        <p:cNvGrpSpPr/>
        <p:nvPr/>
      </p:nvGrpSpPr>
      <p:grpSpPr>
        <a:xfrm>
          <a:off x="0" y="0"/>
          <a:ext cx="0" cy="0"/>
          <a:chOff x="0" y="0"/>
          <a:chExt cx="0" cy="0"/>
        </a:xfrm>
      </p:grpSpPr>
      <p:sp>
        <p:nvSpPr>
          <p:cNvPr id="6" name="Rektangel 2"/>
          <p:cNvSpPr>
            <a:spLocks noChangeArrowheads="1"/>
          </p:cNvSpPr>
          <p:nvPr/>
        </p:nvSpPr>
        <p:spPr bwMode="auto">
          <a:xfrm>
            <a:off x="0" y="380929"/>
            <a:ext cx="9144000" cy="12312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0" name="Titel 1"/>
          <p:cNvSpPr>
            <a:spLocks noGrp="1"/>
          </p:cNvSpPr>
          <p:nvPr>
            <p:ph type="title"/>
          </p:nvPr>
        </p:nvSpPr>
        <p:spPr>
          <a:xfrm>
            <a:off x="189675" y="429677"/>
            <a:ext cx="6306128" cy="563562"/>
          </a:xfrm>
          <a:prstGeom prst="rect">
            <a:avLst/>
          </a:prstGeom>
        </p:spPr>
        <p:txBody>
          <a:bodyPr/>
          <a:lstStyle>
            <a:lvl1pPr algn="l">
              <a:defRPr sz="3000" b="1">
                <a:latin typeface="Arial" pitchFamily="34" charset="0"/>
              </a:defRPr>
            </a:lvl1pPr>
          </a:lstStyle>
          <a:p>
            <a:r>
              <a:rPr lang="en-US" dirty="0"/>
              <a:t>Click to edit Master title style</a:t>
            </a:r>
            <a:endParaRPr lang="da-DK" dirty="0"/>
          </a:p>
        </p:txBody>
      </p:sp>
      <p:sp>
        <p:nvSpPr>
          <p:cNvPr id="11" name="Pladsholder til tekst 2"/>
          <p:cNvSpPr>
            <a:spLocks noGrp="1"/>
          </p:cNvSpPr>
          <p:nvPr>
            <p:ph type="body" idx="13"/>
          </p:nvPr>
        </p:nvSpPr>
        <p:spPr>
          <a:xfrm>
            <a:off x="165925" y="984663"/>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9"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el og indholdsobjekt">
    <p:spTree>
      <p:nvGrpSpPr>
        <p:cNvPr id="1" name=""/>
        <p:cNvGrpSpPr/>
        <p:nvPr/>
      </p:nvGrpSpPr>
      <p:grpSpPr>
        <a:xfrm>
          <a:off x="0" y="0"/>
          <a:ext cx="0" cy="0"/>
          <a:chOff x="0" y="0"/>
          <a:chExt cx="0" cy="0"/>
        </a:xfrm>
      </p:grpSpPr>
      <p:sp>
        <p:nvSpPr>
          <p:cNvPr id="6" name="Rektangel 2"/>
          <p:cNvSpPr>
            <a:spLocks noChangeArrowheads="1"/>
          </p:cNvSpPr>
          <p:nvPr/>
        </p:nvSpPr>
        <p:spPr bwMode="auto">
          <a:xfrm>
            <a:off x="0" y="380929"/>
            <a:ext cx="9144000" cy="12312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 name="Pladsholder til indhold 2"/>
          <p:cNvSpPr>
            <a:spLocks noGrp="1"/>
          </p:cNvSpPr>
          <p:nvPr>
            <p:ph idx="1"/>
          </p:nvPr>
        </p:nvSpPr>
        <p:spPr>
          <a:xfrm>
            <a:off x="457200" y="2298700"/>
            <a:ext cx="8229600" cy="3827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0" name="Titel 1"/>
          <p:cNvSpPr>
            <a:spLocks noGrp="1"/>
          </p:cNvSpPr>
          <p:nvPr>
            <p:ph type="title"/>
          </p:nvPr>
        </p:nvSpPr>
        <p:spPr>
          <a:xfrm>
            <a:off x="189675" y="429677"/>
            <a:ext cx="6306128" cy="563562"/>
          </a:xfrm>
          <a:prstGeom prst="rect">
            <a:avLst/>
          </a:prstGeom>
        </p:spPr>
        <p:txBody>
          <a:bodyPr/>
          <a:lstStyle>
            <a:lvl1pPr algn="l">
              <a:defRPr sz="3000" b="1">
                <a:latin typeface="Arial" pitchFamily="34" charset="0"/>
              </a:defRPr>
            </a:lvl1pPr>
          </a:lstStyle>
          <a:p>
            <a:r>
              <a:rPr lang="en-US" dirty="0"/>
              <a:t>Click to edit Master title style</a:t>
            </a:r>
            <a:endParaRPr lang="da-DK" dirty="0"/>
          </a:p>
        </p:txBody>
      </p:sp>
      <p:sp>
        <p:nvSpPr>
          <p:cNvPr id="11" name="Pladsholder til tekst 2"/>
          <p:cNvSpPr>
            <a:spLocks noGrp="1"/>
          </p:cNvSpPr>
          <p:nvPr>
            <p:ph type="body" idx="13"/>
          </p:nvPr>
        </p:nvSpPr>
        <p:spPr>
          <a:xfrm>
            <a:off x="165925" y="984663"/>
            <a:ext cx="6489700" cy="358774"/>
          </a:xfrm>
          <a:prstGeom prst="rect">
            <a:avLst/>
          </a:prstGeom>
        </p:spPr>
        <p:txBody>
          <a:bodyPr anchor="b"/>
          <a:lstStyle>
            <a:lvl1pPr marL="0" indent="0">
              <a:buNone/>
              <a:defRPr sz="20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Pladsholder til dato 3"/>
          <p:cNvSpPr>
            <a:spLocks noGrp="1"/>
          </p:cNvSpPr>
          <p:nvPr userDrawn="1">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9" name="Pladsholder til diasnummer 5"/>
          <p:cNvSpPr>
            <a:spLocks noGrp="1"/>
          </p:cNvSpPr>
          <p:nvPr userDrawn="1">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fsnitsoverskrift">
    <p:spTree>
      <p:nvGrpSpPr>
        <p:cNvPr id="1" name=""/>
        <p:cNvGrpSpPr/>
        <p:nvPr/>
      </p:nvGrpSpPr>
      <p:grpSpPr>
        <a:xfrm>
          <a:off x="0" y="0"/>
          <a:ext cx="0" cy="0"/>
          <a:chOff x="0" y="0"/>
          <a:chExt cx="0" cy="0"/>
        </a:xfrm>
      </p:grpSpPr>
      <p:grpSp>
        <p:nvGrpSpPr>
          <p:cNvPr id="5" name="Gruppe 13"/>
          <p:cNvGrpSpPr/>
          <p:nvPr userDrawn="1"/>
        </p:nvGrpSpPr>
        <p:grpSpPr>
          <a:xfrm>
            <a:off x="0" y="0"/>
            <a:ext cx="9144000" cy="1968500"/>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el 1"/>
          <p:cNvSpPr>
            <a:spLocks noGrp="1"/>
          </p:cNvSpPr>
          <p:nvPr>
            <p:ph type="title"/>
          </p:nvPr>
        </p:nvSpPr>
        <p:spPr>
          <a:xfrm>
            <a:off x="177800" y="515938"/>
            <a:ext cx="4584700" cy="563562"/>
          </a:xfrm>
          <a:prstGeom prst="rect">
            <a:avLst/>
          </a:prstGeom>
        </p:spPr>
        <p:txBody>
          <a:bodyPr/>
          <a:lstStyle>
            <a:lvl1pPr algn="l">
              <a:defRPr sz="3200">
                <a:latin typeface="Arial" pitchFamily="34" charset="0"/>
              </a:defRPr>
            </a:lvl1pPr>
          </a:lstStyle>
          <a:p>
            <a:r>
              <a:rPr lang="en-US"/>
              <a:t>Click to edit Master title style</a:t>
            </a:r>
            <a:endParaRPr lang="da-DK" dirty="0"/>
          </a:p>
        </p:txBody>
      </p:sp>
      <p:sp>
        <p:nvSpPr>
          <p:cNvPr id="12" name="Pladsholder til tekst 2"/>
          <p:cNvSpPr>
            <a:spLocks noGrp="1"/>
          </p:cNvSpPr>
          <p:nvPr>
            <p:ph type="body" idx="13"/>
          </p:nvPr>
        </p:nvSpPr>
        <p:spPr>
          <a:xfrm>
            <a:off x="177800" y="1130301"/>
            <a:ext cx="6489700" cy="358774"/>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Afsnitsoverskrift">
    <p:spTree>
      <p:nvGrpSpPr>
        <p:cNvPr id="1" name=""/>
        <p:cNvGrpSpPr/>
        <p:nvPr/>
      </p:nvGrpSpPr>
      <p:grpSpPr>
        <a:xfrm>
          <a:off x="0" y="0"/>
          <a:ext cx="0" cy="0"/>
          <a:chOff x="0" y="0"/>
          <a:chExt cx="0" cy="0"/>
        </a:xfrm>
      </p:grpSpPr>
      <p:grpSp>
        <p:nvGrpSpPr>
          <p:cNvPr id="2" name="Gruppe 13"/>
          <p:cNvGrpSpPr/>
          <p:nvPr userDrawn="1"/>
        </p:nvGrpSpPr>
        <p:grpSpPr>
          <a:xfrm>
            <a:off x="0" y="0"/>
            <a:ext cx="9144000" cy="1235034"/>
            <a:chOff x="0" y="0"/>
            <a:chExt cx="9144000" cy="1968500"/>
          </a:xfrm>
          <a:effectLst>
            <a:outerShdw blurRad="50800" dist="38100" dir="2700000" algn="tl" rotWithShape="0">
              <a:prstClr val="black">
                <a:alpha val="40000"/>
              </a:prstClr>
            </a:outerShdw>
          </a:effectLst>
        </p:grpSpPr>
        <p:sp>
          <p:nvSpPr>
            <p:cNvPr id="6" name="Rektangel 2"/>
            <p:cNvSpPr>
              <a:spLocks noChangeArrowheads="1"/>
            </p:cNvSpPr>
            <p:nvPr/>
          </p:nvSpPr>
          <p:spPr bwMode="auto">
            <a:xfrm>
              <a:off x="0" y="0"/>
              <a:ext cx="9144000" cy="1968500"/>
            </a:xfrm>
            <a:prstGeom prst="rect">
              <a:avLst/>
            </a:prstGeom>
            <a:gradFill flip="none" rotWithShape="1">
              <a:gsLst>
                <a:gs pos="89000">
                  <a:srgbClr val="C00000"/>
                </a:gs>
                <a:gs pos="20000">
                  <a:srgbClr val="F50736"/>
                </a:gs>
                <a:gs pos="11000">
                  <a:srgbClr val="F50736"/>
                </a:gs>
              </a:gsLst>
              <a:lin ang="1350000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7" name="Rektangel 3"/>
            <p:cNvSpPr>
              <a:spLocks noChangeArrowheads="1"/>
            </p:cNvSpPr>
            <p:nvPr/>
          </p:nvSpPr>
          <p:spPr bwMode="auto">
            <a:xfrm>
              <a:off x="0" y="1661160"/>
              <a:ext cx="9144000" cy="304800"/>
            </a:xfrm>
            <a:prstGeom prst="rect">
              <a:avLst/>
            </a:prstGeom>
            <a:gradFill>
              <a:gsLst>
                <a:gs pos="0">
                  <a:schemeClr val="bg2">
                    <a:lumMod val="90000"/>
                  </a:schemeClr>
                </a:gs>
                <a:gs pos="100000">
                  <a:schemeClr val="accent1"/>
                </a:gs>
              </a:gsLs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a typeface="ＭＳ Ｐゴシック" pitchFamily="-97" charset="-128"/>
              </a:endParaRPr>
            </a:p>
          </p:txBody>
        </p:sp>
      </p:grpSp>
      <p:sp>
        <p:nvSpPr>
          <p:cNvPr id="8" name="Pladsholder til indhold 2"/>
          <p:cNvSpPr>
            <a:spLocks noGrp="1"/>
          </p:cNvSpPr>
          <p:nvPr>
            <p:ph idx="1"/>
          </p:nvPr>
        </p:nvSpPr>
        <p:spPr>
          <a:xfrm>
            <a:off x="457200" y="2552700"/>
            <a:ext cx="8229600" cy="3573463"/>
          </a:xfrm>
          <a:prstGeom prst="rect">
            <a:avLst/>
          </a:prstGeom>
        </p:spPr>
        <p:txBody>
          <a:bodyPr/>
          <a:lstStyle>
            <a:lvl1pPr>
              <a:defRPr>
                <a:solidFill>
                  <a:srgbClr val="000000"/>
                </a:solidFill>
                <a:latin typeface="Arial" pitchFamily="34" charset="0"/>
              </a:defRPr>
            </a:lvl1pPr>
            <a:lvl2pPr>
              <a:defRPr>
                <a:solidFill>
                  <a:srgbClr val="000000"/>
                </a:solidFill>
                <a:latin typeface="Arial" pitchFamily="34" charset="0"/>
              </a:defRPr>
            </a:lvl2pPr>
            <a:lvl3pPr>
              <a:defRPr>
                <a:solidFill>
                  <a:srgbClr val="000000"/>
                </a:solidFill>
                <a:latin typeface="Arial" pitchFamily="34" charset="0"/>
              </a:defRPr>
            </a:lvl3pPr>
            <a:lvl4pPr>
              <a:defRPr>
                <a:solidFill>
                  <a:srgbClr val="000000"/>
                </a:solidFill>
                <a:latin typeface="Arial" pitchFamily="34" charset="0"/>
              </a:defRPr>
            </a:lvl4pPr>
            <a:lvl5pPr>
              <a:defRPr>
                <a:solidFill>
                  <a:srgbClr val="000000"/>
                </a:solidFill>
                <a:latin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11" name="Titel 1"/>
          <p:cNvSpPr>
            <a:spLocks noGrp="1"/>
          </p:cNvSpPr>
          <p:nvPr>
            <p:ph type="title"/>
          </p:nvPr>
        </p:nvSpPr>
        <p:spPr>
          <a:xfrm>
            <a:off x="177799" y="40938"/>
            <a:ext cx="6234875" cy="563562"/>
          </a:xfrm>
          <a:prstGeom prst="rect">
            <a:avLst/>
          </a:prstGeom>
        </p:spPr>
        <p:txBody>
          <a:bodyPr/>
          <a:lstStyle>
            <a:lvl1pPr algn="l">
              <a:defRPr sz="3200">
                <a:latin typeface="Arial" pitchFamily="34" charset="0"/>
              </a:defRPr>
            </a:lvl1pPr>
          </a:lstStyle>
          <a:p>
            <a:r>
              <a:rPr lang="en-US"/>
              <a:t>Click to edit Master title style</a:t>
            </a:r>
            <a:endParaRPr lang="da-DK" dirty="0"/>
          </a:p>
        </p:txBody>
      </p:sp>
      <p:sp>
        <p:nvSpPr>
          <p:cNvPr id="12" name="Pladsholder til tekst 2"/>
          <p:cNvSpPr>
            <a:spLocks noGrp="1"/>
          </p:cNvSpPr>
          <p:nvPr>
            <p:ph type="body" idx="13"/>
          </p:nvPr>
        </p:nvSpPr>
        <p:spPr>
          <a:xfrm>
            <a:off x="189675" y="593767"/>
            <a:ext cx="6489700" cy="515298"/>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9" name="Pladsholder til dato 3"/>
          <p:cNvSpPr>
            <a:spLocks noGrp="1"/>
          </p:cNvSpPr>
          <p:nvPr>
            <p:ph type="dt" sz="half" idx="14"/>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en-US"/>
              <a:t>Your footnote</a:t>
            </a:r>
            <a:endParaRPr lang="da-DK"/>
          </a:p>
        </p:txBody>
      </p:sp>
      <p:sp>
        <p:nvSpPr>
          <p:cNvPr id="10" name="Pladsholder til diasnummer 5"/>
          <p:cNvSpPr>
            <a:spLocks noGrp="1"/>
          </p:cNvSpPr>
          <p:nvPr>
            <p:ph type="sldNum" sz="quarter" idx="15"/>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solidFill>
                  <a:srgbClr val="000000"/>
                </a:solidFill>
                <a:latin typeface="Arial" charset="0"/>
                <a:ea typeface="ＭＳ Ｐゴシック" pitchFamily="-97" charset="-128"/>
              </a:defRPr>
            </a:lvl1pPr>
          </a:lstStyle>
          <a:p>
            <a:pPr>
              <a:defRPr/>
            </a:pPr>
            <a:r>
              <a:rPr lang="da-DK"/>
              <a:t>Your Logo</a:t>
            </a:r>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o indholdsobjekter">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t>Click to edit Master title style</a:t>
            </a:r>
            <a:endParaRPr lang="da-DK" dirty="0"/>
          </a:p>
        </p:txBody>
      </p:sp>
      <p:sp>
        <p:nvSpPr>
          <p:cNvPr id="3" name="Pladsholder til indhold 2"/>
          <p:cNvSpPr>
            <a:spLocks noGrp="1"/>
          </p:cNvSpPr>
          <p:nvPr>
            <p:ph sz="half" idx="1"/>
          </p:nvPr>
        </p:nvSpPr>
        <p:spPr>
          <a:xfrm>
            <a:off x="457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4" name="Pladsholder til indhold 3"/>
          <p:cNvSpPr>
            <a:spLocks noGrp="1"/>
          </p:cNvSpPr>
          <p:nvPr>
            <p:ph sz="half" idx="2"/>
          </p:nvPr>
        </p:nvSpPr>
        <p:spPr>
          <a:xfrm>
            <a:off x="4648200" y="1600200"/>
            <a:ext cx="4038600" cy="4525963"/>
          </a:xfrm>
          <a:prstGeom prst="rect">
            <a:avLst/>
          </a:prstGeom>
        </p:spPr>
        <p:txBody>
          <a:bodyPr/>
          <a:lstStyle>
            <a:lvl1pPr>
              <a:defRPr sz="2800">
                <a:latin typeface="Arial" pitchFamily="34" charset="0"/>
              </a:defRPr>
            </a:lvl1pPr>
            <a:lvl2pPr>
              <a:defRPr sz="2400">
                <a:latin typeface="Arial" pitchFamily="34" charset="0"/>
              </a:defRPr>
            </a:lvl2pPr>
            <a:lvl3pPr>
              <a:defRPr sz="2000">
                <a:latin typeface="Arial" pitchFamily="34" charset="0"/>
              </a:defRPr>
            </a:lvl3pPr>
            <a:lvl4pPr>
              <a:defRPr sz="1800">
                <a:latin typeface="Arial" pitchFamily="34" charset="0"/>
              </a:defRPr>
            </a:lvl4pPr>
            <a:lvl5pPr>
              <a:defRPr sz="1800">
                <a:latin typeface="Arial" pitchFamily="34" charset="0"/>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5"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6"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7"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19C525ED-66E9-401D-9E0D-F5CF7806DEC8}" type="slidenum">
              <a:rPr lang="da-DK"/>
              <a:pPr>
                <a:defRPr/>
              </a:pPr>
              <a:t>‹#›</a:t>
            </a:fld>
            <a:endParaRPr lang="da-DK"/>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Sammenligni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t>Click to edit Master title style</a:t>
            </a:r>
            <a:endParaRPr lang="da-DK" dirty="0"/>
          </a:p>
        </p:txBody>
      </p:sp>
      <p:sp>
        <p:nvSpPr>
          <p:cNvPr id="3" name="Pladsholder til tekst 2"/>
          <p:cNvSpPr>
            <a:spLocks noGrp="1"/>
          </p:cNvSpPr>
          <p:nvPr>
            <p:ph type="body" idx="1"/>
          </p:nvPr>
        </p:nvSpPr>
        <p:spPr>
          <a:xfrm>
            <a:off x="457200" y="1535113"/>
            <a:ext cx="4040188"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Pladsholder til indhold 3"/>
          <p:cNvSpPr>
            <a:spLocks noGrp="1"/>
          </p:cNvSpPr>
          <p:nvPr>
            <p:ph sz="half" idx="2"/>
          </p:nvPr>
        </p:nvSpPr>
        <p:spPr>
          <a:xfrm>
            <a:off x="457200" y="2174875"/>
            <a:ext cx="4040188"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5" name="Pladsholder til tekst 4"/>
          <p:cNvSpPr>
            <a:spLocks noGrp="1"/>
          </p:cNvSpPr>
          <p:nvPr>
            <p:ph type="body" sz="quarter" idx="3"/>
          </p:nvPr>
        </p:nvSpPr>
        <p:spPr>
          <a:xfrm>
            <a:off x="4645025" y="1535113"/>
            <a:ext cx="4041775" cy="639762"/>
          </a:xfrm>
          <a:prstGeom prst="rect">
            <a:avLst/>
          </a:prstGeom>
        </p:spPr>
        <p:txBody>
          <a:bodyPr anchor="b"/>
          <a:lstStyle>
            <a:lvl1pPr marL="0" indent="0">
              <a:buNone/>
              <a:defRPr sz="2400" b="1">
                <a:latin typeface="Arial"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Pladsholder til indhold 5"/>
          <p:cNvSpPr>
            <a:spLocks noGrp="1"/>
          </p:cNvSpPr>
          <p:nvPr>
            <p:ph sz="quarter" idx="4"/>
          </p:nvPr>
        </p:nvSpPr>
        <p:spPr>
          <a:xfrm>
            <a:off x="4645025" y="2174875"/>
            <a:ext cx="4041775" cy="3951288"/>
          </a:xfrm>
          <a:prstGeom prst="rect">
            <a:avLst/>
          </a:prstGeom>
        </p:spPr>
        <p:txBody>
          <a:bodyPr/>
          <a:lstStyle>
            <a:lvl1pPr>
              <a:defRPr sz="2400">
                <a:latin typeface="Arial" pitchFamily="34" charset="0"/>
              </a:defRPr>
            </a:lvl1pPr>
            <a:lvl2pPr>
              <a:defRPr sz="2000">
                <a:latin typeface="Arial" pitchFamily="34" charset="0"/>
              </a:defRPr>
            </a:lvl2pPr>
            <a:lvl3pPr>
              <a:defRPr sz="1800">
                <a:latin typeface="Arial" pitchFamily="34" charset="0"/>
              </a:defRPr>
            </a:lvl3pPr>
            <a:lvl4pPr>
              <a:defRPr sz="1600">
                <a:latin typeface="Arial" pitchFamily="34" charset="0"/>
              </a:defRPr>
            </a:lvl4pPr>
            <a:lvl5pPr>
              <a:defRPr sz="1600">
                <a:latin typeface="Arial" pitchFamily="34" charset="0"/>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a-DK" dirty="0"/>
          </a:p>
        </p:txBody>
      </p:sp>
      <p:sp>
        <p:nvSpPr>
          <p:cNvPr id="7"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8"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9"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4A950384-4EAA-4A03-A4E2-CB111C47BBFF}" type="slidenum">
              <a:rPr lang="da-DK"/>
              <a:pPr>
                <a:defRPr/>
              </a:pPr>
              <a:t>‹#›</a:t>
            </a:fld>
            <a:endParaRPr lang="da-DK"/>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Kun titel">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a:prstGeom prst="rect">
            <a:avLst/>
          </a:prstGeom>
        </p:spPr>
        <p:txBody>
          <a:bodyPr/>
          <a:lstStyle>
            <a:lvl1pPr>
              <a:defRPr>
                <a:latin typeface="Arial" pitchFamily="34" charset="0"/>
              </a:defRPr>
            </a:lvl1pPr>
          </a:lstStyle>
          <a:p>
            <a:r>
              <a:rPr lang="en-US"/>
              <a:t>Click to edit Master title style</a:t>
            </a:r>
            <a:endParaRPr lang="da-DK" dirty="0"/>
          </a:p>
        </p:txBody>
      </p:sp>
      <p:sp>
        <p:nvSpPr>
          <p:cNvPr id="3"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4"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5"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C7517DFB-6793-4DA8-B49A-13739542CF1E}" type="slidenum">
              <a:rPr lang="da-DK"/>
              <a:pPr>
                <a:defRPr/>
              </a:pPr>
              <a:t>‹#›</a:t>
            </a:fld>
            <a:endParaRPr lang="da-DK"/>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dsholder til dato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r>
              <a:rPr lang="en-US"/>
              <a:t>Your footnote</a:t>
            </a:r>
            <a:endParaRPr lang="da-DK"/>
          </a:p>
        </p:txBody>
      </p:sp>
      <p:sp>
        <p:nvSpPr>
          <p:cNvPr id="3" name="Pladsholder til sidefod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endParaRPr lang="da-DK"/>
          </a:p>
        </p:txBody>
      </p:sp>
      <p:sp>
        <p:nvSpPr>
          <p:cNvPr id="4" name="Pladsholder til diasnumm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ＭＳ Ｐゴシック" pitchFamily="-97" charset="-128"/>
              </a:defRPr>
            </a:lvl1pPr>
          </a:lstStyle>
          <a:p>
            <a:pPr>
              <a:defRPr/>
            </a:pPr>
            <a:fld id="{54FE4316-4526-48F1-B4C0-8A309AA381D9}" type="slidenum">
              <a:rPr lang="da-DK"/>
              <a:pPr>
                <a:defRPr/>
              </a:pPr>
              <a:t>‹#›</a:t>
            </a:fld>
            <a:endParaRPr lang="da-DK"/>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007" r:id="rId1"/>
    <p:sldLayoutId id="2147484009" r:id="rId2"/>
    <p:sldLayoutId id="2147484029" r:id="rId3"/>
    <p:sldLayoutId id="2147484010" r:id="rId4"/>
    <p:sldLayoutId id="2147484030" r:id="rId5"/>
    <p:sldLayoutId id="2147484011" r:id="rId6"/>
    <p:sldLayoutId id="2147484012" r:id="rId7"/>
    <p:sldLayoutId id="2147484013" r:id="rId8"/>
    <p:sldLayoutId id="2147484014" r:id="rId9"/>
    <p:sldLayoutId id="2147484015" r:id="rId10"/>
    <p:sldLayoutId id="2147484016" r:id="rId11"/>
    <p:sldLayoutId id="2147484017" r:id="rId12"/>
    <p:sldLayoutId id="2147484018" r:id="rId13"/>
  </p:sldLayoutIdLst>
  <p:transition/>
  <p:hf hdr="0" ftr="0" dt="0"/>
  <p:txStyles>
    <p:titleStyle>
      <a:lvl1pPr algn="ctr" defTabSz="457200" rtl="0" eaLnBrk="1" fontAlgn="base" hangingPunct="1">
        <a:spcBef>
          <a:spcPct val="0"/>
        </a:spcBef>
        <a:spcAft>
          <a:spcPct val="0"/>
        </a:spcAft>
        <a:defRPr sz="4400" kern="1200">
          <a:solidFill>
            <a:schemeClr val="tx1"/>
          </a:solidFill>
          <a:latin typeface="Arial Narrow"/>
          <a:ea typeface="ＭＳ Ｐゴシック" pitchFamily="-97" charset="-128"/>
          <a:cs typeface="+mj-cs"/>
        </a:defRPr>
      </a:lvl1pPr>
      <a:lvl2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1" fontAlgn="base" hangingPunct="1">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eaLnBrk="1" fontAlgn="base" hangingPunct="1">
        <a:spcBef>
          <a:spcPct val="0"/>
        </a:spcBef>
        <a:spcAft>
          <a:spcPct val="0"/>
        </a:spcAft>
        <a:defRPr sz="4400">
          <a:solidFill>
            <a:schemeClr val="tx1"/>
          </a:solidFill>
          <a:latin typeface="Arial Narrow" pitchFamily="-97" charset="0"/>
        </a:defRPr>
      </a:lvl6pPr>
      <a:lvl7pPr marL="914400" algn="ctr" defTabSz="457200" rtl="0" eaLnBrk="1" fontAlgn="base" hangingPunct="1">
        <a:spcBef>
          <a:spcPct val="0"/>
        </a:spcBef>
        <a:spcAft>
          <a:spcPct val="0"/>
        </a:spcAft>
        <a:defRPr sz="4400">
          <a:solidFill>
            <a:schemeClr val="tx1"/>
          </a:solidFill>
          <a:latin typeface="Arial Narrow" pitchFamily="-97" charset="0"/>
        </a:defRPr>
      </a:lvl7pPr>
      <a:lvl8pPr marL="1371600" algn="ctr" defTabSz="457200" rtl="0" eaLnBrk="1" fontAlgn="base" hangingPunct="1">
        <a:spcBef>
          <a:spcPct val="0"/>
        </a:spcBef>
        <a:spcAft>
          <a:spcPct val="0"/>
        </a:spcAft>
        <a:defRPr sz="4400">
          <a:solidFill>
            <a:schemeClr val="tx1"/>
          </a:solidFill>
          <a:latin typeface="Arial Narrow" pitchFamily="-97" charset="0"/>
        </a:defRPr>
      </a:lvl8pPr>
      <a:lvl9pPr marL="1828800" algn="ctr" defTabSz="457200" rtl="0" eaLnBrk="1" fontAlgn="base" hangingPunct="1">
        <a:spcBef>
          <a:spcPct val="0"/>
        </a:spcBef>
        <a:spcAft>
          <a:spcPct val="0"/>
        </a:spcAft>
        <a:defRPr sz="4400">
          <a:solidFill>
            <a:schemeClr val="tx1"/>
          </a:solidFill>
          <a:latin typeface="Arial Narrow" pitchFamily="-97" charset="0"/>
        </a:defRPr>
      </a:lvl9pPr>
    </p:titleStyle>
    <p:bodyStyle>
      <a:lvl1pPr marL="342900" indent="-342900" algn="l" defTabSz="457200" rtl="0" eaLnBrk="1" fontAlgn="base" hangingPunct="1">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1" fontAlgn="base" hangingPunct="1">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6000">
              <a:schemeClr val="bg1"/>
            </a:gs>
            <a:gs pos="33000">
              <a:schemeClr val="bg1"/>
            </a:gs>
            <a:gs pos="34000">
              <a:schemeClr val="bg2">
                <a:alpha val="49000"/>
              </a:schemeClr>
            </a:gs>
            <a:gs pos="68000">
              <a:schemeClr val="bg1"/>
            </a:gs>
          </a:gsLst>
          <a:lin ang="16200000" scaled="0"/>
          <a:tileRect/>
        </a:gra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400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31" r:id="rId12"/>
    <p:sldLayoutId id="2147484032" r:id="rId13"/>
  </p:sldLayoutIdLst>
  <p:transition/>
  <p:hf hdr="0" ftr="0" dt="0"/>
  <p:txStyles>
    <p:titleStyle>
      <a:lvl1pPr algn="ctr" defTabSz="457200" rtl="0" eaLnBrk="0" fontAlgn="base" hangingPunct="0">
        <a:spcBef>
          <a:spcPct val="0"/>
        </a:spcBef>
        <a:spcAft>
          <a:spcPct val="0"/>
        </a:spcAft>
        <a:defRPr sz="4400" kern="1200">
          <a:solidFill>
            <a:schemeClr val="tx1"/>
          </a:solidFill>
          <a:latin typeface="Arial Narrow"/>
          <a:ea typeface="ＭＳ Ｐゴシック" pitchFamily="-97" charset="-128"/>
          <a:cs typeface="+mj-cs"/>
        </a:defRPr>
      </a:lvl1pPr>
      <a:lvl2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2pPr>
      <a:lvl3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3pPr>
      <a:lvl4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4pPr>
      <a:lvl5pPr algn="ctr" defTabSz="457200" rtl="0" eaLnBrk="0" fontAlgn="base" hangingPunct="0">
        <a:spcBef>
          <a:spcPct val="0"/>
        </a:spcBef>
        <a:spcAft>
          <a:spcPct val="0"/>
        </a:spcAft>
        <a:defRPr sz="4400">
          <a:solidFill>
            <a:schemeClr val="tx1"/>
          </a:solidFill>
          <a:latin typeface="Arial Narrow" pitchFamily="-97" charset="0"/>
          <a:ea typeface="ＭＳ Ｐゴシック" pitchFamily="-97" charset="-128"/>
        </a:defRPr>
      </a:lvl5pPr>
      <a:lvl6pPr marL="457200" algn="ctr" defTabSz="457200" rtl="0" fontAlgn="base">
        <a:spcBef>
          <a:spcPct val="0"/>
        </a:spcBef>
        <a:spcAft>
          <a:spcPct val="0"/>
        </a:spcAft>
        <a:defRPr sz="4400">
          <a:solidFill>
            <a:schemeClr val="tx1"/>
          </a:solidFill>
          <a:latin typeface="Arial Narrow" pitchFamily="-97" charset="0"/>
        </a:defRPr>
      </a:lvl6pPr>
      <a:lvl7pPr marL="914400" algn="ctr" defTabSz="457200" rtl="0" fontAlgn="base">
        <a:spcBef>
          <a:spcPct val="0"/>
        </a:spcBef>
        <a:spcAft>
          <a:spcPct val="0"/>
        </a:spcAft>
        <a:defRPr sz="4400">
          <a:solidFill>
            <a:schemeClr val="tx1"/>
          </a:solidFill>
          <a:latin typeface="Arial Narrow" pitchFamily="-97" charset="0"/>
        </a:defRPr>
      </a:lvl7pPr>
      <a:lvl8pPr marL="1371600" algn="ctr" defTabSz="457200" rtl="0" fontAlgn="base">
        <a:spcBef>
          <a:spcPct val="0"/>
        </a:spcBef>
        <a:spcAft>
          <a:spcPct val="0"/>
        </a:spcAft>
        <a:defRPr sz="4400">
          <a:solidFill>
            <a:schemeClr val="tx1"/>
          </a:solidFill>
          <a:latin typeface="Arial Narrow" pitchFamily="-97" charset="0"/>
        </a:defRPr>
      </a:lvl8pPr>
      <a:lvl9pPr marL="1828800" algn="ctr" defTabSz="457200" rtl="0" fontAlgn="base">
        <a:spcBef>
          <a:spcPct val="0"/>
        </a:spcBef>
        <a:spcAft>
          <a:spcPct val="0"/>
        </a:spcAft>
        <a:defRPr sz="4400">
          <a:solidFill>
            <a:schemeClr val="tx1"/>
          </a:solidFill>
          <a:latin typeface="Arial Narrow" pitchFamily="-97"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Arial Narrow"/>
          <a:ea typeface="ＭＳ Ｐゴシック" pitchFamily="-97" charset="-128"/>
          <a:cs typeface="+mn-cs"/>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Arial Narrow"/>
          <a:ea typeface="ＭＳ Ｐゴシック" pitchFamily="-97"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Arial Narrow"/>
          <a:ea typeface="ＭＳ Ｐゴシック" pitchFamily="-97"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Arial Narrow"/>
          <a:ea typeface="ＭＳ Ｐゴシック" pitchFamily="-97"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da-DK"/>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5.xml"/><Relationship Id="rId5" Type="http://schemas.openxmlformats.org/officeDocument/2006/relationships/image" Target="../media/image23.jpeg"/><Relationship Id="rId4" Type="http://schemas.openxmlformats.org/officeDocument/2006/relationships/image" Target="../media/image22.jpeg"/></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5.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jpeg"/></Relationships>
</file>

<file path=ppt/slides/_rels/slide16.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jpeg"/><Relationship Id="rId7" Type="http://schemas.openxmlformats.org/officeDocument/2006/relationships/hyperlink" Target="http://aretechllc.com/img/gallery/img/d4x.jpg" TargetMode="External"/><Relationship Id="rId12" Type="http://schemas.openxmlformats.org/officeDocument/2006/relationships/image" Target="../media/image43.jpeg"/><Relationship Id="rId2" Type="http://schemas.openxmlformats.org/officeDocument/2006/relationships/image" Target="../media/image35.jpeg"/><Relationship Id="rId1" Type="http://schemas.openxmlformats.org/officeDocument/2006/relationships/slideLayout" Target="../slideLayouts/slideLayout5.xml"/><Relationship Id="rId6" Type="http://schemas.openxmlformats.org/officeDocument/2006/relationships/image" Target="../media/image39.jpeg"/><Relationship Id="rId11" Type="http://schemas.openxmlformats.org/officeDocument/2006/relationships/image" Target="../media/image42.jpeg"/><Relationship Id="rId5" Type="http://schemas.openxmlformats.org/officeDocument/2006/relationships/image" Target="../media/image38.jpeg"/><Relationship Id="rId10" Type="http://schemas.openxmlformats.org/officeDocument/2006/relationships/image" Target="../media/image41.jpeg"/><Relationship Id="rId4" Type="http://schemas.openxmlformats.org/officeDocument/2006/relationships/image" Target="../media/image37.jpeg"/><Relationship Id="rId9" Type="http://schemas.openxmlformats.org/officeDocument/2006/relationships/hyperlink" Target="http://aretechllc.com/img/gallery/img/c2x.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s/_rels/slide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55.jpeg"/><Relationship Id="rId13" Type="http://schemas.openxmlformats.org/officeDocument/2006/relationships/hyperlink" Target="http://www.google.com/imgres?imgurl=http://www.sjfc.edu/resize_image?path=/dotAsset/83289.jpg&amp;w=150&amp;imgrefurl=http://www.sjfc.edu/news/detail.dot?id=119936&amp;usg=__EhBNR-wH9tIOzWQNkvXaRRQQsEo=&amp;h=201&amp;w=149&amp;sz=8&amp;hl=en&amp;start=2&amp;zoom=1&amp;tbnid=LzvEiQ68odFF3M:&amp;tbnh=104&amp;tbnw=77&amp;ei=-9z9TufcH_KssAKwyLm0AQ&amp;prev=/search?q=Marilyn+Dollinger&amp;hl=en&amp;gbv=2&amp;tbm=isch&amp;itbs=1" TargetMode="External"/><Relationship Id="rId3" Type="http://schemas.openxmlformats.org/officeDocument/2006/relationships/image" Target="../media/image50.jpeg"/><Relationship Id="rId7" Type="http://schemas.openxmlformats.org/officeDocument/2006/relationships/image" Target="../media/image54.png"/><Relationship Id="rId12" Type="http://schemas.openxmlformats.org/officeDocument/2006/relationships/image" Target="../media/image58.jpeg"/><Relationship Id="rId2" Type="http://schemas.openxmlformats.org/officeDocument/2006/relationships/notesSlide" Target="../notesSlides/notesSlide6.xml"/><Relationship Id="rId16" Type="http://schemas.openxmlformats.org/officeDocument/2006/relationships/image" Target="../media/image61.jpeg"/><Relationship Id="rId1" Type="http://schemas.openxmlformats.org/officeDocument/2006/relationships/slideLayout" Target="../slideLayouts/slideLayout1.xml"/><Relationship Id="rId6" Type="http://schemas.openxmlformats.org/officeDocument/2006/relationships/image" Target="../media/image53.jpeg"/><Relationship Id="rId11" Type="http://schemas.openxmlformats.org/officeDocument/2006/relationships/hyperlink" Target="http://www.google.com/imgres?imgurl=https://www.cuany.org/access_files/publications/TomReed-LR.jpg&amp;imgrefurl=http://ilovedny.info/custom4_1.html&amp;usg=__qcUMex9LhRxd38Nrv0vDJdsa-ns=&amp;h=422&amp;w=300&amp;sz=63&amp;hl=en&amp;start=1&amp;zoom=1&amp;tbnid=ATmlFE4C5lUNeM:&amp;tbnh=126&amp;tbnw=90&amp;ei=odz9Ts6SA6-osALVkpTwDw&amp;prev=/search?q=tom+reed&amp;hl=en&amp;gbv=2&amp;tbm=isch&amp;itbs=1" TargetMode="External"/><Relationship Id="rId5" Type="http://schemas.openxmlformats.org/officeDocument/2006/relationships/image" Target="../media/image52.jpeg"/><Relationship Id="rId15" Type="http://schemas.openxmlformats.org/officeDocument/2006/relationships/image" Target="../media/image60.jpeg"/><Relationship Id="rId10" Type="http://schemas.openxmlformats.org/officeDocument/2006/relationships/image" Target="../media/image57.jpeg"/><Relationship Id="rId4" Type="http://schemas.openxmlformats.org/officeDocument/2006/relationships/image" Target="../media/image51.jpeg"/><Relationship Id="rId9" Type="http://schemas.openxmlformats.org/officeDocument/2006/relationships/image" Target="../media/image56.jpeg"/><Relationship Id="rId14" Type="http://schemas.openxmlformats.org/officeDocument/2006/relationships/image" Target="../media/image59.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microsoft.com/office/2007/relationships/hdphoto" Target="../media/hdphoto3.wdp"/><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4.png"/><Relationship Id="rId5" Type="http://schemas.microsoft.com/office/2007/relationships/hdphoto" Target="../media/hdphoto2.wdp"/><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5.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diagramColors" Target="../diagrams/colors1.xml"/><Relationship Id="rId11" Type="http://schemas.openxmlformats.org/officeDocument/2006/relationships/image" Target="../media/image10.jpeg"/><Relationship Id="rId5" Type="http://schemas.openxmlformats.org/officeDocument/2006/relationships/diagramQuickStyle" Target="../diagrams/quickStyle1.xml"/><Relationship Id="rId10" Type="http://schemas.openxmlformats.org/officeDocument/2006/relationships/image" Target="../media/image9.jpeg"/><Relationship Id="rId4" Type="http://schemas.openxmlformats.org/officeDocument/2006/relationships/diagramLayout" Target="../diagrams/layout1.xml"/><Relationship Id="rId9"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pics.livejournal.com/www_priroda_su/pic/0014fy25" TargetMode="External"/><Relationship Id="rId1" Type="http://schemas.openxmlformats.org/officeDocument/2006/relationships/slideLayout" Target="../slideLayouts/slideLayout3.xml"/><Relationship Id="rId5" Type="http://schemas.openxmlformats.org/officeDocument/2006/relationships/hyperlink" Target="http://www.cdc.gov/" TargetMode="External"/><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file:////upload.wikimedia.org/wikipedia/commons/d/db/Stroke_belt.svg" TargetMode="Externa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63AD4A4-5BC9-EB4A-B7D2-1FFC7460DA52}"/>
              </a:ext>
            </a:extLst>
          </p:cNvPr>
          <p:cNvSpPr>
            <a:spLocks noGrp="1"/>
          </p:cNvSpPr>
          <p:nvPr>
            <p:ph idx="1"/>
          </p:nvPr>
        </p:nvSpPr>
        <p:spPr>
          <a:xfrm>
            <a:off x="165924" y="1701475"/>
            <a:ext cx="8809263" cy="4980679"/>
          </a:xfrm>
        </p:spPr>
        <p:txBody>
          <a:bodyPr/>
          <a:lstStyle/>
          <a:p>
            <a:r>
              <a:rPr lang="en-US" sz="1800" b="1" dirty="0"/>
              <a:t>About the Timing</a:t>
            </a:r>
            <a:r>
              <a:rPr lang="en-US" sz="1800" dirty="0"/>
              <a:t>:</a:t>
            </a:r>
          </a:p>
          <a:p>
            <a:pPr lvl="1"/>
            <a:r>
              <a:rPr lang="en-US" sz="1400" dirty="0"/>
              <a:t>2006: My oldest daughter is hit by a car and left with a TBI and paralysis</a:t>
            </a:r>
          </a:p>
          <a:p>
            <a:pPr lvl="1"/>
            <a:r>
              <a:rPr lang="en-US" sz="1400" dirty="0"/>
              <a:t>2008: I conceptualized a new anti-gravity rehabilitation device using existing product</a:t>
            </a:r>
          </a:p>
          <a:p>
            <a:pPr lvl="1"/>
            <a:r>
              <a:rPr lang="en-US" sz="1400" dirty="0"/>
              <a:t>2011: I write and submit a business development plan to the CEO for approval to invest</a:t>
            </a:r>
          </a:p>
          <a:p>
            <a:pPr lvl="1"/>
            <a:r>
              <a:rPr lang="en-US" sz="1400" dirty="0"/>
              <a:t>2011: I begin as the project lead to launch the new product and new medical division</a:t>
            </a:r>
          </a:p>
          <a:p>
            <a:pPr marL="0" indent="0">
              <a:buNone/>
            </a:pPr>
            <a:endParaRPr lang="en-US" sz="600" b="1" dirty="0"/>
          </a:p>
          <a:p>
            <a:r>
              <a:rPr lang="en-US" sz="1800" b="1" dirty="0"/>
              <a:t>About The Company:</a:t>
            </a:r>
          </a:p>
          <a:p>
            <a:pPr lvl="1"/>
            <a:r>
              <a:rPr lang="en-US" sz="1400" dirty="0"/>
              <a:t>A world class leader in cranes, ergonomic lifting and fall protection manufacturing</a:t>
            </a:r>
          </a:p>
          <a:p>
            <a:pPr lvl="1"/>
            <a:r>
              <a:rPr lang="en-US" sz="1400" dirty="0"/>
              <a:t>Vision:  To Improve People’s Lives</a:t>
            </a:r>
          </a:p>
          <a:p>
            <a:pPr lvl="1"/>
            <a:r>
              <a:rPr lang="en-US" sz="1400" dirty="0"/>
              <a:t>Mission: To Defy Gravity Literally and in Spirit</a:t>
            </a:r>
          </a:p>
          <a:p>
            <a:endParaRPr lang="en-US" sz="600" b="1" dirty="0"/>
          </a:p>
          <a:p>
            <a:r>
              <a:rPr lang="en-US" sz="1800" b="1" dirty="0"/>
              <a:t>About the Presentation:</a:t>
            </a:r>
          </a:p>
          <a:p>
            <a:pPr lvl="1"/>
            <a:r>
              <a:rPr lang="en-US" sz="1400" dirty="0"/>
              <a:t>Intended for the Business Development and Senior Leaders to understand:</a:t>
            </a:r>
          </a:p>
          <a:p>
            <a:pPr marL="914400" lvl="2" indent="-166688"/>
            <a:r>
              <a:rPr lang="en-US" sz="1400" dirty="0"/>
              <a:t>The Strategic fit 					Why do we want to invest?</a:t>
            </a:r>
          </a:p>
          <a:p>
            <a:pPr marL="914400" lvl="2" indent="-166688"/>
            <a:r>
              <a:rPr lang="en-US" sz="1400" dirty="0"/>
              <a:t>Market  Analysis 					What is the need we are trying to solve?</a:t>
            </a:r>
          </a:p>
          <a:p>
            <a:pPr marL="914400" lvl="2" indent="-166688"/>
            <a:r>
              <a:rPr lang="en-US" sz="1400" dirty="0"/>
              <a:t>Competitive Analysis  				How will we differentiate our product?</a:t>
            </a:r>
          </a:p>
          <a:p>
            <a:pPr marL="914400" lvl="2" indent="-166688"/>
            <a:r>
              <a:rPr lang="en-US" sz="1400" dirty="0"/>
              <a:t>Market Entry Risk 				How will we overcome entry to this market?	</a:t>
            </a:r>
          </a:p>
          <a:p>
            <a:pPr marL="914400" lvl="2" indent="-166688"/>
            <a:r>
              <a:rPr lang="en-US" sz="1400" dirty="0"/>
              <a:t>Technical Feasibility				What are our significant technical challenges?</a:t>
            </a:r>
          </a:p>
          <a:p>
            <a:pPr marL="914400" lvl="2" indent="-166688"/>
            <a:r>
              <a:rPr lang="en-US" sz="1400" dirty="0"/>
              <a:t>Return on Investment				When will we see payback ; profit?</a:t>
            </a:r>
          </a:p>
          <a:p>
            <a:endParaRPr lang="en-US" dirty="0"/>
          </a:p>
        </p:txBody>
      </p:sp>
      <p:sp>
        <p:nvSpPr>
          <p:cNvPr id="3" name="Title 2">
            <a:extLst>
              <a:ext uri="{FF2B5EF4-FFF2-40B4-BE49-F238E27FC236}">
                <a16:creationId xmlns:a16="http://schemas.microsoft.com/office/drawing/2014/main" id="{046F836C-8D57-F24A-BC5C-98E8EDB4021C}"/>
              </a:ext>
            </a:extLst>
          </p:cNvPr>
          <p:cNvSpPr>
            <a:spLocks noGrp="1"/>
          </p:cNvSpPr>
          <p:nvPr>
            <p:ph type="title"/>
          </p:nvPr>
        </p:nvSpPr>
        <p:spPr/>
        <p:txBody>
          <a:bodyPr/>
          <a:lstStyle/>
          <a:p>
            <a:r>
              <a:rPr lang="en-US" dirty="0"/>
              <a:t>Presentation Preface</a:t>
            </a:r>
          </a:p>
        </p:txBody>
      </p:sp>
      <p:sp>
        <p:nvSpPr>
          <p:cNvPr id="4" name="Text Placeholder 3">
            <a:extLst>
              <a:ext uri="{FF2B5EF4-FFF2-40B4-BE49-F238E27FC236}">
                <a16:creationId xmlns:a16="http://schemas.microsoft.com/office/drawing/2014/main" id="{5D17860C-CDAD-2C46-B3A7-9698BB7F0EB6}"/>
              </a:ext>
            </a:extLst>
          </p:cNvPr>
          <p:cNvSpPr>
            <a:spLocks noGrp="1"/>
          </p:cNvSpPr>
          <p:nvPr>
            <p:ph type="body" idx="13"/>
          </p:nvPr>
        </p:nvSpPr>
        <p:spPr/>
        <p:txBody>
          <a:bodyPr/>
          <a:lstStyle/>
          <a:p>
            <a:r>
              <a:rPr lang="en-US" dirty="0"/>
              <a:t>RIGHT MARKET, RIGHT PRODUCT, RIGHT TIMING</a:t>
            </a:r>
          </a:p>
        </p:txBody>
      </p:sp>
      <p:sp>
        <p:nvSpPr>
          <p:cNvPr id="13" name="Right Arrow 12">
            <a:extLst>
              <a:ext uri="{FF2B5EF4-FFF2-40B4-BE49-F238E27FC236}">
                <a16:creationId xmlns:a16="http://schemas.microsoft.com/office/drawing/2014/main" id="{85B1AF22-5992-AF46-87D8-2D7ACBBCC727}"/>
              </a:ext>
            </a:extLst>
          </p:cNvPr>
          <p:cNvSpPr/>
          <p:nvPr/>
        </p:nvSpPr>
        <p:spPr>
          <a:xfrm>
            <a:off x="3352063" y="5028225"/>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2D0A787F-C56A-2346-81CA-DA3BA05C9B15}"/>
              </a:ext>
            </a:extLst>
          </p:cNvPr>
          <p:cNvSpPr/>
          <p:nvPr/>
        </p:nvSpPr>
        <p:spPr>
          <a:xfrm>
            <a:off x="3352063" y="5288529"/>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ight Arrow 14">
            <a:extLst>
              <a:ext uri="{FF2B5EF4-FFF2-40B4-BE49-F238E27FC236}">
                <a16:creationId xmlns:a16="http://schemas.microsoft.com/office/drawing/2014/main" id="{B93CC084-2726-804F-8470-7BC5D429C5A4}"/>
              </a:ext>
            </a:extLst>
          </p:cNvPr>
          <p:cNvSpPr/>
          <p:nvPr/>
        </p:nvSpPr>
        <p:spPr>
          <a:xfrm>
            <a:off x="3352063" y="5548833"/>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a:extLst>
              <a:ext uri="{FF2B5EF4-FFF2-40B4-BE49-F238E27FC236}">
                <a16:creationId xmlns:a16="http://schemas.microsoft.com/office/drawing/2014/main" id="{F75009B9-A1F0-A04D-85CB-8CE2063E42E7}"/>
              </a:ext>
            </a:extLst>
          </p:cNvPr>
          <p:cNvSpPr/>
          <p:nvPr/>
        </p:nvSpPr>
        <p:spPr>
          <a:xfrm>
            <a:off x="3352063" y="5809137"/>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a:extLst>
              <a:ext uri="{FF2B5EF4-FFF2-40B4-BE49-F238E27FC236}">
                <a16:creationId xmlns:a16="http://schemas.microsoft.com/office/drawing/2014/main" id="{8C8D7FAC-BE84-2145-8021-9E20D99D7217}"/>
              </a:ext>
            </a:extLst>
          </p:cNvPr>
          <p:cNvSpPr/>
          <p:nvPr/>
        </p:nvSpPr>
        <p:spPr>
          <a:xfrm>
            <a:off x="3352063" y="6069441"/>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a:extLst>
              <a:ext uri="{FF2B5EF4-FFF2-40B4-BE49-F238E27FC236}">
                <a16:creationId xmlns:a16="http://schemas.microsoft.com/office/drawing/2014/main" id="{9C6A03B4-83C8-A245-84C9-CA02CD9120D2}"/>
              </a:ext>
            </a:extLst>
          </p:cNvPr>
          <p:cNvSpPr/>
          <p:nvPr/>
        </p:nvSpPr>
        <p:spPr>
          <a:xfrm>
            <a:off x="3352063" y="6329747"/>
            <a:ext cx="581891" cy="95002"/>
          </a:xfrm>
          <a:prstGeom prst="rightArrow">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8210695"/>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6" y="0"/>
            <a:ext cx="6234875" cy="492462"/>
          </a:xfrm>
        </p:spPr>
        <p:txBody>
          <a:bodyPr/>
          <a:lstStyle/>
          <a:p>
            <a:r>
              <a:rPr lang="en-US" b="1" dirty="0">
                <a:effectLst>
                  <a:outerShdw blurRad="38100" dist="38100" dir="2700000" algn="tl">
                    <a:srgbClr val="000000">
                      <a:alpha val="43137"/>
                    </a:srgbClr>
                  </a:outerShdw>
                </a:effectLst>
              </a:rPr>
              <a:t>SOLVE</a:t>
            </a:r>
          </a:p>
        </p:txBody>
      </p:sp>
      <p:sp>
        <p:nvSpPr>
          <p:cNvPr id="4" name="Text Placeholder 3"/>
          <p:cNvSpPr>
            <a:spLocks noGrp="1"/>
          </p:cNvSpPr>
          <p:nvPr>
            <p:ph type="body" idx="13"/>
          </p:nvPr>
        </p:nvSpPr>
        <p:spPr>
          <a:xfrm>
            <a:off x="75156" y="593767"/>
            <a:ext cx="6489700" cy="349208"/>
          </a:xfrm>
        </p:spPr>
        <p:txBody>
          <a:bodyPr/>
          <a:lstStyle/>
          <a:p>
            <a:r>
              <a:rPr lang="en-US" sz="2400" dirty="0"/>
              <a:t>Path to Recovery</a:t>
            </a:r>
          </a:p>
        </p:txBody>
      </p:sp>
      <p:sp>
        <p:nvSpPr>
          <p:cNvPr id="5" name="Flowchart: Alternate Process 4"/>
          <p:cNvSpPr/>
          <p:nvPr/>
        </p:nvSpPr>
        <p:spPr>
          <a:xfrm>
            <a:off x="1375663" y="1624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Acute Care Hospital</a:t>
            </a:r>
          </a:p>
        </p:txBody>
      </p:sp>
      <p:sp>
        <p:nvSpPr>
          <p:cNvPr id="7" name="Flowchart: Alternate Process 6"/>
          <p:cNvSpPr/>
          <p:nvPr/>
        </p:nvSpPr>
        <p:spPr>
          <a:xfrm>
            <a:off x="3283628" y="1624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LTACH</a:t>
            </a:r>
          </a:p>
        </p:txBody>
      </p:sp>
      <p:sp>
        <p:nvSpPr>
          <p:cNvPr id="8" name="Flowchart: Alternate Process 7"/>
          <p:cNvSpPr/>
          <p:nvPr/>
        </p:nvSpPr>
        <p:spPr>
          <a:xfrm>
            <a:off x="5183681" y="1624338"/>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CORF</a:t>
            </a:r>
          </a:p>
        </p:txBody>
      </p:sp>
      <p:sp>
        <p:nvSpPr>
          <p:cNvPr id="9" name="Flowchart: Alternate Process 8"/>
          <p:cNvSpPr/>
          <p:nvPr/>
        </p:nvSpPr>
        <p:spPr>
          <a:xfrm>
            <a:off x="3283628" y="2640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IRF</a:t>
            </a:r>
          </a:p>
        </p:txBody>
      </p:sp>
      <p:sp>
        <p:nvSpPr>
          <p:cNvPr id="10" name="Flowchart: Alternate Process 9"/>
          <p:cNvSpPr/>
          <p:nvPr/>
        </p:nvSpPr>
        <p:spPr>
          <a:xfrm>
            <a:off x="3283628" y="3656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SNF</a:t>
            </a:r>
          </a:p>
        </p:txBody>
      </p:sp>
      <p:sp>
        <p:nvSpPr>
          <p:cNvPr id="11" name="Flowchart: Alternate Process 10"/>
          <p:cNvSpPr/>
          <p:nvPr/>
        </p:nvSpPr>
        <p:spPr>
          <a:xfrm>
            <a:off x="3283628" y="4672337"/>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NF/NH</a:t>
            </a:r>
          </a:p>
        </p:txBody>
      </p:sp>
      <p:cxnSp>
        <p:nvCxnSpPr>
          <p:cNvPr id="13" name="Elbow Connector 12"/>
          <p:cNvCxnSpPr>
            <a:stCxn id="5" idx="3"/>
            <a:endCxn id="7" idx="1"/>
          </p:cNvCxnSpPr>
          <p:nvPr/>
        </p:nvCxnSpPr>
        <p:spPr>
          <a:xfrm>
            <a:off x="2670074" y="1921220"/>
            <a:ext cx="613554" cy="1588"/>
          </a:xfrm>
          <a:prstGeom prst="bentConnector3">
            <a:avLst>
              <a:gd name="adj1" fmla="val 50000"/>
            </a:avLst>
          </a:prstGeom>
          <a:ln>
            <a:headEnd type="arrow"/>
            <a:tailEnd type="arrow"/>
          </a:ln>
        </p:spPr>
        <p:style>
          <a:lnRef idx="2">
            <a:schemeClr val="accent6"/>
          </a:lnRef>
          <a:fillRef idx="1">
            <a:schemeClr val="lt1"/>
          </a:fillRef>
          <a:effectRef idx="0">
            <a:schemeClr val="accent6"/>
          </a:effectRef>
          <a:fontRef idx="minor">
            <a:schemeClr val="dk1"/>
          </a:fontRef>
        </p:style>
      </p:cxnSp>
      <p:cxnSp>
        <p:nvCxnSpPr>
          <p:cNvPr id="15" name="Elbow Connector 14"/>
          <p:cNvCxnSpPr>
            <a:stCxn id="7" idx="3"/>
            <a:endCxn id="8" idx="1"/>
          </p:cNvCxnSpPr>
          <p:nvPr/>
        </p:nvCxnSpPr>
        <p:spPr>
          <a:xfrm>
            <a:off x="4578039" y="1921220"/>
            <a:ext cx="605642" cy="1"/>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cxnSp>
        <p:nvCxnSpPr>
          <p:cNvPr id="25" name="Shape 24"/>
          <p:cNvCxnSpPr/>
          <p:nvPr/>
        </p:nvCxnSpPr>
        <p:spPr>
          <a:xfrm rot="10800000">
            <a:off x="2284128" y="2265608"/>
            <a:ext cx="999500" cy="2739239"/>
          </a:xfrm>
          <a:prstGeom prst="bentConnector2">
            <a:avLst/>
          </a:prstGeom>
          <a:ln>
            <a:prstDash val="dash"/>
            <a:tailEnd type="arrow"/>
          </a:ln>
        </p:spPr>
        <p:style>
          <a:lnRef idx="2">
            <a:schemeClr val="accent6"/>
          </a:lnRef>
          <a:fillRef idx="1">
            <a:schemeClr val="lt1"/>
          </a:fillRef>
          <a:effectRef idx="0">
            <a:schemeClr val="accent6"/>
          </a:effectRef>
          <a:fontRef idx="minor">
            <a:schemeClr val="dk1"/>
          </a:fontRef>
        </p:style>
      </p:cxnSp>
      <p:cxnSp>
        <p:nvCxnSpPr>
          <p:cNvPr id="27" name="Elbow Connector 26"/>
          <p:cNvCxnSpPr>
            <a:stCxn id="7" idx="2"/>
            <a:endCxn id="9" idx="0"/>
          </p:cNvCxnSpPr>
          <p:nvPr/>
        </p:nvCxnSpPr>
        <p:spPr>
          <a:xfrm rot="5400000">
            <a:off x="3719717" y="2429220"/>
            <a:ext cx="422234" cy="1588"/>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cxnSp>
        <p:nvCxnSpPr>
          <p:cNvPr id="29" name="Elbow Connector 28"/>
          <p:cNvCxnSpPr>
            <a:stCxn id="9" idx="2"/>
            <a:endCxn id="10" idx="0"/>
          </p:cNvCxnSpPr>
          <p:nvPr/>
        </p:nvCxnSpPr>
        <p:spPr>
          <a:xfrm rot="5400000">
            <a:off x="3719717" y="3445220"/>
            <a:ext cx="422234" cy="1588"/>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cxnSp>
        <p:nvCxnSpPr>
          <p:cNvPr id="31" name="Elbow Connector 30"/>
          <p:cNvCxnSpPr>
            <a:stCxn id="10" idx="2"/>
            <a:endCxn id="11" idx="0"/>
          </p:cNvCxnSpPr>
          <p:nvPr/>
        </p:nvCxnSpPr>
        <p:spPr>
          <a:xfrm rot="5400000">
            <a:off x="3719717" y="4461220"/>
            <a:ext cx="422234" cy="1588"/>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sp>
        <p:nvSpPr>
          <p:cNvPr id="37" name="Flowchart: Alternate Process 36"/>
          <p:cNvSpPr/>
          <p:nvPr/>
        </p:nvSpPr>
        <p:spPr>
          <a:xfrm>
            <a:off x="5183681" y="2631762"/>
            <a:ext cx="1294411" cy="593766"/>
          </a:xfrm>
          <a:prstGeom prst="flowChartAlternate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lumMod val="10000"/>
                  </a:schemeClr>
                </a:solidFill>
              </a:rPr>
              <a:t>HHA</a:t>
            </a:r>
          </a:p>
        </p:txBody>
      </p:sp>
      <p:cxnSp>
        <p:nvCxnSpPr>
          <p:cNvPr id="46" name="Elbow Connector 45"/>
          <p:cNvCxnSpPr>
            <a:stCxn id="7" idx="1"/>
            <a:endCxn id="10" idx="1"/>
          </p:cNvCxnSpPr>
          <p:nvPr/>
        </p:nvCxnSpPr>
        <p:spPr>
          <a:xfrm rot="10800000" flipV="1">
            <a:off x="3283628" y="1921220"/>
            <a:ext cx="1588" cy="2032000"/>
          </a:xfrm>
          <a:prstGeom prst="bentConnector3">
            <a:avLst>
              <a:gd name="adj1" fmla="val 14395466"/>
            </a:avLst>
          </a:prstGeom>
          <a:ln>
            <a:prstDash val="sysDot"/>
            <a:tailEnd type="arrow"/>
          </a:ln>
        </p:spPr>
        <p:style>
          <a:lnRef idx="2">
            <a:schemeClr val="accent6"/>
          </a:lnRef>
          <a:fillRef idx="1">
            <a:schemeClr val="lt1"/>
          </a:fillRef>
          <a:effectRef idx="0">
            <a:schemeClr val="accent6"/>
          </a:effectRef>
          <a:fontRef idx="minor">
            <a:schemeClr val="dk1"/>
          </a:fontRef>
        </p:style>
      </p:cxnSp>
      <p:cxnSp>
        <p:nvCxnSpPr>
          <p:cNvPr id="50" name="Shape 49"/>
          <p:cNvCxnSpPr>
            <a:stCxn id="10" idx="3"/>
            <a:endCxn id="37" idx="2"/>
          </p:cNvCxnSpPr>
          <p:nvPr/>
        </p:nvCxnSpPr>
        <p:spPr>
          <a:xfrm flipV="1">
            <a:off x="4578039" y="3225528"/>
            <a:ext cx="1252848" cy="727692"/>
          </a:xfrm>
          <a:prstGeom prst="bentConnector2">
            <a:avLst/>
          </a:prstGeom>
          <a:ln>
            <a:tailEnd type="arrow"/>
          </a:ln>
        </p:spPr>
        <p:style>
          <a:lnRef idx="2">
            <a:schemeClr val="accent6"/>
          </a:lnRef>
          <a:fillRef idx="1">
            <a:schemeClr val="lt1"/>
          </a:fillRef>
          <a:effectRef idx="0">
            <a:schemeClr val="accent6"/>
          </a:effectRef>
          <a:fontRef idx="minor">
            <a:schemeClr val="dk1"/>
          </a:fontRef>
        </p:style>
      </p:cxnSp>
      <p:cxnSp>
        <p:nvCxnSpPr>
          <p:cNvPr id="52" name="Elbow Connector 51"/>
          <p:cNvCxnSpPr>
            <a:stCxn id="37" idx="0"/>
          </p:cNvCxnSpPr>
          <p:nvPr/>
        </p:nvCxnSpPr>
        <p:spPr>
          <a:xfrm rot="5400000" flipH="1" flipV="1">
            <a:off x="5624058" y="2424933"/>
            <a:ext cx="413658" cy="1588"/>
          </a:xfrm>
          <a:prstGeom prst="bentConnector3">
            <a:avLst>
              <a:gd name="adj1" fmla="val 50000"/>
            </a:avLst>
          </a:prstGeom>
          <a:ln>
            <a:prstDash val="dash"/>
            <a:tailEnd type="arrow"/>
          </a:ln>
        </p:spPr>
        <p:style>
          <a:lnRef idx="2">
            <a:schemeClr val="accent6"/>
          </a:lnRef>
          <a:fillRef idx="1">
            <a:schemeClr val="lt1"/>
          </a:fillRef>
          <a:effectRef idx="0">
            <a:schemeClr val="accent6"/>
          </a:effectRef>
          <a:fontRef idx="minor">
            <a:schemeClr val="dk1"/>
          </a:fontRef>
        </p:style>
      </p:cxnSp>
      <p:sp>
        <p:nvSpPr>
          <p:cNvPr id="53" name="Right Arrow 52"/>
          <p:cNvSpPr/>
          <p:nvPr/>
        </p:nvSpPr>
        <p:spPr>
          <a:xfrm>
            <a:off x="226064" y="1611852"/>
            <a:ext cx="1045028" cy="605641"/>
          </a:xfrm>
          <a:prstGeom prst="rightArrow">
            <a:avLst/>
          </a:prstGeom>
          <a:solidFill>
            <a:schemeClr val="accent4">
              <a:lumMod val="75000"/>
            </a:schemeClr>
          </a:solidFill>
          <a:ln>
            <a:solidFill>
              <a:schemeClr val="accent4">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en-US" b="1" dirty="0"/>
              <a:t>START</a:t>
            </a:r>
          </a:p>
        </p:txBody>
      </p:sp>
      <p:sp>
        <p:nvSpPr>
          <p:cNvPr id="57" name="Action Button: Home 56">
            <a:hlinkClick r:id="" action="ppaction://hlinkshowjump?jump=firstslide" highlightClick="1"/>
          </p:cNvPr>
          <p:cNvSpPr/>
          <p:nvPr/>
        </p:nvSpPr>
        <p:spPr>
          <a:xfrm>
            <a:off x="4641459" y="4702037"/>
            <a:ext cx="546264" cy="380011"/>
          </a:xfrm>
          <a:prstGeom prst="actionButtonHome">
            <a:avLst/>
          </a:prstGeom>
          <a:gradFill>
            <a:gsLst>
              <a:gs pos="0">
                <a:srgbClr val="92D05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8" name="Action Button: Home 57">
            <a:hlinkClick r:id="" action="ppaction://hlinkshowjump?jump=firstslide" highlightClick="1"/>
          </p:cNvPr>
          <p:cNvSpPr/>
          <p:nvPr/>
        </p:nvSpPr>
        <p:spPr>
          <a:xfrm>
            <a:off x="5898265" y="3393770"/>
            <a:ext cx="546264" cy="380011"/>
          </a:xfrm>
          <a:prstGeom prst="actionButtonHome">
            <a:avLst/>
          </a:prstGeom>
          <a:gradFill>
            <a:gsLst>
              <a:gs pos="0">
                <a:srgbClr val="92D050"/>
              </a:gs>
              <a:gs pos="100000">
                <a:schemeClr val="accent1">
                  <a:tint val="50000"/>
                  <a:shade val="100000"/>
                  <a:satMod val="35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92" name="Elbow Connector 91"/>
          <p:cNvCxnSpPr/>
          <p:nvPr/>
        </p:nvCxnSpPr>
        <p:spPr>
          <a:xfrm rot="5400000" flipH="1">
            <a:off x="2986783" y="1135434"/>
            <a:ext cx="1555678" cy="4148528"/>
          </a:xfrm>
          <a:prstGeom prst="bentConnector3">
            <a:avLst>
              <a:gd name="adj1" fmla="val -97137"/>
            </a:avLst>
          </a:prstGeom>
          <a:ln w="19050">
            <a:prstDash val="dash"/>
            <a:tailEnd type="arrow"/>
          </a:ln>
        </p:spPr>
        <p:style>
          <a:lnRef idx="1">
            <a:schemeClr val="accent6"/>
          </a:lnRef>
          <a:fillRef idx="0">
            <a:schemeClr val="accent6"/>
          </a:fillRef>
          <a:effectRef idx="0">
            <a:schemeClr val="accent6"/>
          </a:effectRef>
          <a:fontRef idx="minor">
            <a:schemeClr val="tx1"/>
          </a:fontRef>
        </p:style>
      </p:cxnSp>
      <p:pic>
        <p:nvPicPr>
          <p:cNvPr id="27650" name="Picture 2" descr="Case Management"/>
          <p:cNvPicPr>
            <a:picLocks noChangeAspect="1" noChangeArrowheads="1"/>
          </p:cNvPicPr>
          <p:nvPr/>
        </p:nvPicPr>
        <p:blipFill>
          <a:blip r:embed="rId3"/>
          <a:srcRect/>
          <a:stretch>
            <a:fillRect/>
          </a:stretch>
        </p:blipFill>
        <p:spPr bwMode="auto">
          <a:xfrm>
            <a:off x="6855279" y="205056"/>
            <a:ext cx="2014108" cy="1499919"/>
          </a:xfrm>
          <a:prstGeom prst="rect">
            <a:avLst/>
          </a:prstGeom>
          <a:noFill/>
        </p:spPr>
      </p:pic>
      <p:graphicFrame>
        <p:nvGraphicFramePr>
          <p:cNvPr id="26" name="Table 25"/>
          <p:cNvGraphicFramePr>
            <a:graphicFrameLocks noGrp="1"/>
          </p:cNvGraphicFramePr>
          <p:nvPr/>
        </p:nvGraphicFramePr>
        <p:xfrm>
          <a:off x="7067550" y="2256329"/>
          <a:ext cx="1562100" cy="3104277"/>
        </p:xfrm>
        <a:graphic>
          <a:graphicData uri="http://schemas.openxmlformats.org/drawingml/2006/table">
            <a:tbl>
              <a:tblPr firstRow="1" bandRow="1">
                <a:tableStyleId>{08FB837D-C827-4EFA-A057-4D05807E0F7C}</a:tableStyleId>
              </a:tblPr>
              <a:tblGrid>
                <a:gridCol w="801816">
                  <a:extLst>
                    <a:ext uri="{9D8B030D-6E8A-4147-A177-3AD203B41FA5}">
                      <a16:colId xmlns:a16="http://schemas.microsoft.com/office/drawing/2014/main" val="20000"/>
                    </a:ext>
                  </a:extLst>
                </a:gridCol>
                <a:gridCol w="760284">
                  <a:extLst>
                    <a:ext uri="{9D8B030D-6E8A-4147-A177-3AD203B41FA5}">
                      <a16:colId xmlns:a16="http://schemas.microsoft.com/office/drawing/2014/main" val="20001"/>
                    </a:ext>
                  </a:extLst>
                </a:gridCol>
              </a:tblGrid>
              <a:tr h="558875">
                <a:tc gridSpan="2">
                  <a:txBody>
                    <a:bodyPr/>
                    <a:lstStyle/>
                    <a:p>
                      <a:pPr algn="ctr"/>
                      <a:r>
                        <a:rPr lang="en-US" sz="1400" dirty="0">
                          <a:solidFill>
                            <a:schemeClr val="bg1">
                              <a:lumMod val="10000"/>
                            </a:schemeClr>
                          </a:solidFill>
                        </a:rPr>
                        <a:t>U.S. Market Size Estimates</a:t>
                      </a:r>
                    </a:p>
                  </a:txBody>
                  <a:tcPr anchor="ctr"/>
                </a:tc>
                <a:tc hMerge="1">
                  <a:txBody>
                    <a:bodyPr/>
                    <a:lstStyle/>
                    <a:p>
                      <a:endParaRPr lang="en-US" dirty="0"/>
                    </a:p>
                  </a:txBody>
                  <a:tcPr/>
                </a:tc>
                <a:extLst>
                  <a:ext uri="{0D108BD9-81ED-4DB2-BD59-A6C34878D82A}">
                    <a16:rowId xmlns:a16="http://schemas.microsoft.com/office/drawing/2014/main" val="10000"/>
                  </a:ext>
                </a:extLst>
              </a:tr>
              <a:tr h="474277">
                <a:tc>
                  <a:txBody>
                    <a:bodyPr/>
                    <a:lstStyle/>
                    <a:p>
                      <a:pPr algn="ctr"/>
                      <a:r>
                        <a:rPr lang="en-US" sz="1200" dirty="0">
                          <a:solidFill>
                            <a:schemeClr val="bg1">
                              <a:lumMod val="10000"/>
                            </a:schemeClr>
                          </a:solidFill>
                        </a:rPr>
                        <a:t>Facility</a:t>
                      </a:r>
                    </a:p>
                    <a:p>
                      <a:pPr algn="ctr"/>
                      <a:r>
                        <a:rPr lang="en-US" sz="1200" dirty="0">
                          <a:solidFill>
                            <a:schemeClr val="bg1">
                              <a:lumMod val="10000"/>
                            </a:schemeClr>
                          </a:solidFill>
                        </a:rPr>
                        <a:t> Type</a:t>
                      </a:r>
                    </a:p>
                  </a:txBody>
                  <a:tcPr/>
                </a:tc>
                <a:tc>
                  <a:txBody>
                    <a:bodyPr/>
                    <a:lstStyle/>
                    <a:p>
                      <a:pPr algn="ctr"/>
                      <a:r>
                        <a:rPr lang="en-US" sz="1200" dirty="0">
                          <a:solidFill>
                            <a:schemeClr val="bg1">
                              <a:lumMod val="10000"/>
                            </a:schemeClr>
                          </a:solidFill>
                        </a:rPr>
                        <a:t>No. Total Facilities</a:t>
                      </a:r>
                    </a:p>
                  </a:txBody>
                  <a:tcPr/>
                </a:tc>
                <a:extLst>
                  <a:ext uri="{0D108BD9-81ED-4DB2-BD59-A6C34878D82A}">
                    <a16:rowId xmlns:a16="http://schemas.microsoft.com/office/drawing/2014/main" val="10001"/>
                  </a:ext>
                </a:extLst>
              </a:tr>
              <a:tr h="295875">
                <a:tc>
                  <a:txBody>
                    <a:bodyPr/>
                    <a:lstStyle/>
                    <a:p>
                      <a:r>
                        <a:rPr lang="en-US" sz="1200" dirty="0">
                          <a:solidFill>
                            <a:schemeClr val="bg1">
                              <a:lumMod val="10000"/>
                            </a:schemeClr>
                          </a:solidFill>
                        </a:rPr>
                        <a:t>ACH</a:t>
                      </a:r>
                    </a:p>
                  </a:txBody>
                  <a:tcPr/>
                </a:tc>
                <a:tc>
                  <a:txBody>
                    <a:bodyPr/>
                    <a:lstStyle/>
                    <a:p>
                      <a:pPr algn="r"/>
                      <a:r>
                        <a:rPr lang="en-US" sz="1200" dirty="0">
                          <a:solidFill>
                            <a:schemeClr val="bg1">
                              <a:lumMod val="10000"/>
                            </a:schemeClr>
                          </a:solidFill>
                        </a:rPr>
                        <a:t>5,008</a:t>
                      </a:r>
                    </a:p>
                  </a:txBody>
                  <a:tcPr/>
                </a:tc>
                <a:extLst>
                  <a:ext uri="{0D108BD9-81ED-4DB2-BD59-A6C34878D82A}">
                    <a16:rowId xmlns:a16="http://schemas.microsoft.com/office/drawing/2014/main" val="10002"/>
                  </a:ext>
                </a:extLst>
              </a:tr>
              <a:tr h="295875">
                <a:tc>
                  <a:txBody>
                    <a:bodyPr/>
                    <a:lstStyle/>
                    <a:p>
                      <a:r>
                        <a:rPr lang="en-US" sz="1200" dirty="0">
                          <a:solidFill>
                            <a:schemeClr val="bg1">
                              <a:lumMod val="10000"/>
                            </a:schemeClr>
                          </a:solidFill>
                        </a:rPr>
                        <a:t>LTACH</a:t>
                      </a:r>
                    </a:p>
                  </a:txBody>
                  <a:tcPr/>
                </a:tc>
                <a:tc>
                  <a:txBody>
                    <a:bodyPr/>
                    <a:lstStyle/>
                    <a:p>
                      <a:pPr algn="r"/>
                      <a:r>
                        <a:rPr lang="en-US" sz="1200" dirty="0">
                          <a:solidFill>
                            <a:schemeClr val="bg1">
                              <a:lumMod val="10000"/>
                            </a:schemeClr>
                          </a:solidFill>
                        </a:rPr>
                        <a:t>432</a:t>
                      </a:r>
                    </a:p>
                  </a:txBody>
                  <a:tcPr/>
                </a:tc>
                <a:extLst>
                  <a:ext uri="{0D108BD9-81ED-4DB2-BD59-A6C34878D82A}">
                    <a16:rowId xmlns:a16="http://schemas.microsoft.com/office/drawing/2014/main" val="10003"/>
                  </a:ext>
                </a:extLst>
              </a:tr>
              <a:tr h="295875">
                <a:tc>
                  <a:txBody>
                    <a:bodyPr/>
                    <a:lstStyle/>
                    <a:p>
                      <a:r>
                        <a:rPr lang="en-US" sz="1200" dirty="0">
                          <a:solidFill>
                            <a:schemeClr val="bg1">
                              <a:lumMod val="10000"/>
                            </a:schemeClr>
                          </a:solidFill>
                        </a:rPr>
                        <a:t>IRF</a:t>
                      </a:r>
                    </a:p>
                  </a:txBody>
                  <a:tcPr/>
                </a:tc>
                <a:tc>
                  <a:txBody>
                    <a:bodyPr/>
                    <a:lstStyle/>
                    <a:p>
                      <a:pPr algn="r"/>
                      <a:r>
                        <a:rPr lang="en-US" sz="1200" dirty="0">
                          <a:solidFill>
                            <a:schemeClr val="bg1">
                              <a:lumMod val="10000"/>
                            </a:schemeClr>
                          </a:solidFill>
                        </a:rPr>
                        <a:t>1,152</a:t>
                      </a:r>
                    </a:p>
                  </a:txBody>
                  <a:tcPr/>
                </a:tc>
                <a:extLst>
                  <a:ext uri="{0D108BD9-81ED-4DB2-BD59-A6C34878D82A}">
                    <a16:rowId xmlns:a16="http://schemas.microsoft.com/office/drawing/2014/main" val="10004"/>
                  </a:ext>
                </a:extLst>
              </a:tr>
              <a:tr h="295875">
                <a:tc>
                  <a:txBody>
                    <a:bodyPr/>
                    <a:lstStyle/>
                    <a:p>
                      <a:r>
                        <a:rPr lang="en-US" sz="1200" dirty="0">
                          <a:solidFill>
                            <a:schemeClr val="bg1">
                              <a:lumMod val="10000"/>
                            </a:schemeClr>
                          </a:solidFill>
                        </a:rPr>
                        <a:t>CORF</a:t>
                      </a:r>
                    </a:p>
                  </a:txBody>
                  <a:tcPr/>
                </a:tc>
                <a:tc>
                  <a:txBody>
                    <a:bodyPr/>
                    <a:lstStyle/>
                    <a:p>
                      <a:pPr algn="r"/>
                      <a:r>
                        <a:rPr lang="en-US" sz="1200" dirty="0">
                          <a:solidFill>
                            <a:schemeClr val="bg1">
                              <a:lumMod val="10000"/>
                            </a:schemeClr>
                          </a:solidFill>
                        </a:rPr>
                        <a:t>567</a:t>
                      </a:r>
                    </a:p>
                  </a:txBody>
                  <a:tcPr/>
                </a:tc>
                <a:extLst>
                  <a:ext uri="{0D108BD9-81ED-4DB2-BD59-A6C34878D82A}">
                    <a16:rowId xmlns:a16="http://schemas.microsoft.com/office/drawing/2014/main" val="10005"/>
                  </a:ext>
                </a:extLst>
              </a:tr>
              <a:tr h="29587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chemeClr val="bg1">
                              <a:lumMod val="10000"/>
                            </a:schemeClr>
                          </a:solidFill>
                        </a:rPr>
                        <a:t>SNF/NH</a:t>
                      </a:r>
                    </a:p>
                  </a:txBody>
                  <a:tcPr/>
                </a:tc>
                <a:tc>
                  <a:txBody>
                    <a:bodyPr/>
                    <a:lstStyle/>
                    <a:p>
                      <a:pPr algn="r"/>
                      <a:r>
                        <a:rPr lang="en-US" sz="1200" dirty="0">
                          <a:solidFill>
                            <a:schemeClr val="bg1">
                              <a:lumMod val="10000"/>
                            </a:schemeClr>
                          </a:solidFill>
                        </a:rPr>
                        <a:t>15,068</a:t>
                      </a:r>
                    </a:p>
                  </a:txBody>
                  <a:tcPr/>
                </a:tc>
                <a:extLst>
                  <a:ext uri="{0D108BD9-81ED-4DB2-BD59-A6C34878D82A}">
                    <a16:rowId xmlns:a16="http://schemas.microsoft.com/office/drawing/2014/main" val="10006"/>
                  </a:ext>
                </a:extLst>
              </a:tr>
              <a:tr h="295875">
                <a:tc>
                  <a:txBody>
                    <a:bodyPr/>
                    <a:lstStyle/>
                    <a:p>
                      <a:r>
                        <a:rPr lang="en-US" sz="1200" dirty="0">
                          <a:solidFill>
                            <a:schemeClr val="bg1">
                              <a:lumMod val="10000"/>
                            </a:schemeClr>
                          </a:solidFill>
                        </a:rPr>
                        <a:t>OPT</a:t>
                      </a:r>
                    </a:p>
                  </a:txBody>
                  <a:tcPr/>
                </a:tc>
                <a:tc>
                  <a:txBody>
                    <a:bodyPr/>
                    <a:lstStyle/>
                    <a:p>
                      <a:pPr algn="r"/>
                      <a:r>
                        <a:rPr lang="en-US" sz="1200" dirty="0">
                          <a:solidFill>
                            <a:schemeClr val="bg1">
                              <a:lumMod val="10000"/>
                            </a:schemeClr>
                          </a:solidFill>
                        </a:rPr>
                        <a:t>14,100</a:t>
                      </a:r>
                    </a:p>
                  </a:txBody>
                  <a:tcPr/>
                </a:tc>
                <a:extLst>
                  <a:ext uri="{0D108BD9-81ED-4DB2-BD59-A6C34878D82A}">
                    <a16:rowId xmlns:a16="http://schemas.microsoft.com/office/drawing/2014/main" val="10007"/>
                  </a:ext>
                </a:extLst>
              </a:tr>
              <a:tr h="295875">
                <a:tc>
                  <a:txBody>
                    <a:bodyPr/>
                    <a:lstStyle/>
                    <a:p>
                      <a:r>
                        <a:rPr lang="en-US" sz="1200" b="1" dirty="0">
                          <a:solidFill>
                            <a:schemeClr val="bg1">
                              <a:lumMod val="10000"/>
                            </a:schemeClr>
                          </a:solidFill>
                        </a:rPr>
                        <a:t>Totals</a:t>
                      </a:r>
                    </a:p>
                  </a:txBody>
                  <a:tcPr/>
                </a:tc>
                <a:tc>
                  <a:txBody>
                    <a:bodyPr/>
                    <a:lstStyle/>
                    <a:p>
                      <a:pPr algn="r"/>
                      <a:r>
                        <a:rPr lang="en-US" sz="1200" b="1" dirty="0">
                          <a:solidFill>
                            <a:schemeClr val="bg1">
                              <a:lumMod val="10000"/>
                            </a:schemeClr>
                          </a:solidFill>
                        </a:rPr>
                        <a:t>36,327</a:t>
                      </a:r>
                    </a:p>
                  </a:txBody>
                  <a:tcPr/>
                </a:tc>
                <a:extLst>
                  <a:ext uri="{0D108BD9-81ED-4DB2-BD59-A6C34878D82A}">
                    <a16:rowId xmlns:a16="http://schemas.microsoft.com/office/drawing/2014/main" val="10008"/>
                  </a:ext>
                </a:extLst>
              </a:tr>
            </a:tbl>
          </a:graphicData>
        </a:graphic>
      </p:graphicFrame>
      <p:sp>
        <p:nvSpPr>
          <p:cNvPr id="28" name="Rounded Rectangle 27"/>
          <p:cNvSpPr/>
          <p:nvPr/>
        </p:nvSpPr>
        <p:spPr>
          <a:xfrm>
            <a:off x="178130" y="5787736"/>
            <a:ext cx="8787740" cy="79564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Font typeface="+mj-lt"/>
              <a:buAutoNum type="arabicPeriod"/>
            </a:pPr>
            <a:r>
              <a:rPr lang="en-US" sz="1400" b="1" dirty="0">
                <a:solidFill>
                  <a:schemeClr val="bg1">
                    <a:lumMod val="10000"/>
                  </a:schemeClr>
                </a:solidFill>
              </a:rPr>
              <a:t>A stroke patient receives their first round of intense therapy daily at the Acute Care Hospital/LTACH</a:t>
            </a:r>
          </a:p>
          <a:p>
            <a:pPr marL="342900" indent="-342900">
              <a:buFont typeface="+mj-lt"/>
              <a:buAutoNum type="arabicPeriod"/>
            </a:pPr>
            <a:r>
              <a:rPr lang="en-US" sz="1400" b="1" dirty="0">
                <a:solidFill>
                  <a:schemeClr val="bg1">
                    <a:lumMod val="10000"/>
                  </a:schemeClr>
                </a:solidFill>
              </a:rPr>
              <a:t>As a patient’s condition stabilizes and capability increases they are transferred to an IRF or SNF for rehab</a:t>
            </a:r>
          </a:p>
          <a:p>
            <a:pPr marL="342900" indent="-342900">
              <a:buFont typeface="+mj-lt"/>
              <a:buAutoNum type="arabicPeriod"/>
            </a:pPr>
            <a:r>
              <a:rPr lang="en-US" sz="1400" b="1" dirty="0">
                <a:solidFill>
                  <a:schemeClr val="bg1">
                    <a:lumMod val="10000"/>
                  </a:schemeClr>
                </a:solidFill>
              </a:rPr>
              <a:t>Once a patient goes “home” they continue their therapy with a HHA or at a CORF or Nursing Home/Facility</a:t>
            </a:r>
          </a:p>
        </p:txBody>
      </p:sp>
      <p:sp>
        <p:nvSpPr>
          <p:cNvPr id="40" name="TextBox 39"/>
          <p:cNvSpPr txBox="1"/>
          <p:nvPr/>
        </p:nvSpPr>
        <p:spPr>
          <a:xfrm rot="16200000">
            <a:off x="627538" y="3716357"/>
            <a:ext cx="1710047" cy="307777"/>
          </a:xfrm>
          <a:prstGeom prst="rect">
            <a:avLst/>
          </a:prstGeom>
          <a:noFill/>
        </p:spPr>
        <p:txBody>
          <a:bodyPr wrap="square" rtlCol="0">
            <a:spAutoFit/>
          </a:bodyPr>
          <a:lstStyle/>
          <a:p>
            <a:r>
              <a:rPr lang="en-US" sz="1400" dirty="0">
                <a:solidFill>
                  <a:schemeClr val="bg1">
                    <a:lumMod val="10000"/>
                  </a:schemeClr>
                </a:solidFill>
              </a:rPr>
              <a:t>Stroke Recurrence</a:t>
            </a:r>
          </a:p>
        </p:txBody>
      </p:sp>
      <p:sp>
        <p:nvSpPr>
          <p:cNvPr id="41" name="TextBox 40"/>
          <p:cNvSpPr txBox="1"/>
          <p:nvPr/>
        </p:nvSpPr>
        <p:spPr>
          <a:xfrm rot="16200000">
            <a:off x="1243075" y="3750004"/>
            <a:ext cx="1710047" cy="307777"/>
          </a:xfrm>
          <a:prstGeom prst="rect">
            <a:avLst/>
          </a:prstGeom>
          <a:noFill/>
        </p:spPr>
        <p:txBody>
          <a:bodyPr wrap="square" rtlCol="0">
            <a:spAutoFit/>
          </a:bodyPr>
          <a:lstStyle/>
          <a:p>
            <a:r>
              <a:rPr lang="en-US" sz="1400" dirty="0">
                <a:solidFill>
                  <a:schemeClr val="bg1">
                    <a:lumMod val="10000"/>
                  </a:schemeClr>
                </a:solidFill>
              </a:rPr>
              <a:t>Stroke Recurrence</a:t>
            </a:r>
          </a:p>
        </p:txBody>
      </p:sp>
      <p:cxnSp>
        <p:nvCxnSpPr>
          <p:cNvPr id="30" name="Elbow Connector 29"/>
          <p:cNvCxnSpPr/>
          <p:nvPr/>
        </p:nvCxnSpPr>
        <p:spPr>
          <a:xfrm>
            <a:off x="4587564" y="2940395"/>
            <a:ext cx="605642" cy="1"/>
          </a:xfrm>
          <a:prstGeom prst="bentConnector3">
            <a:avLst>
              <a:gd name="adj1" fmla="val 50000"/>
            </a:avLst>
          </a:prstGeom>
          <a:ln>
            <a:tailEnd type="arrow"/>
          </a:ln>
        </p:spPr>
        <p:style>
          <a:lnRef idx="2">
            <a:schemeClr val="accent6"/>
          </a:lnRef>
          <a:fillRef idx="1">
            <a:schemeClr val="lt1"/>
          </a:fillRef>
          <a:effectRef idx="0">
            <a:schemeClr val="accent6"/>
          </a:effectRef>
          <a:fontRef idx="minor">
            <a:schemeClr val="dk1"/>
          </a:fontRef>
        </p:style>
      </p:cxn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7682" y="0"/>
            <a:ext cx="6234875" cy="563562"/>
          </a:xfrm>
        </p:spPr>
        <p:txBody>
          <a:bodyPr/>
          <a:lstStyle/>
          <a:p>
            <a:r>
              <a:rPr lang="en-US" sz="3000" b="1" dirty="0">
                <a:effectLst>
                  <a:outerShdw blurRad="38100" dist="38100" dir="2700000" algn="tl">
                    <a:srgbClr val="000000">
                      <a:alpha val="43137"/>
                    </a:srgbClr>
                  </a:outerShdw>
                </a:effectLst>
              </a:rPr>
              <a:t>SERVE</a:t>
            </a:r>
          </a:p>
        </p:txBody>
      </p:sp>
      <p:sp>
        <p:nvSpPr>
          <p:cNvPr id="4" name="Text Placeholder 3"/>
          <p:cNvSpPr>
            <a:spLocks noGrp="1"/>
          </p:cNvSpPr>
          <p:nvPr>
            <p:ph type="body" idx="13"/>
          </p:nvPr>
        </p:nvSpPr>
        <p:spPr>
          <a:xfrm>
            <a:off x="99558" y="463887"/>
            <a:ext cx="6489700" cy="485775"/>
          </a:xfrm>
        </p:spPr>
        <p:txBody>
          <a:bodyPr anchor="ctr"/>
          <a:lstStyle/>
          <a:p>
            <a:r>
              <a:rPr lang="en-US" dirty="0"/>
              <a:t>Today’s Physically Demanding Methods </a:t>
            </a:r>
          </a:p>
        </p:txBody>
      </p:sp>
      <p:pic>
        <p:nvPicPr>
          <p:cNvPr id="9" name="Picture 10" descr="http://www.southshorehospital.org/rehab/images/phys_therapy1.jpg"/>
          <p:cNvPicPr>
            <a:picLocks noChangeAspect="1" noChangeArrowheads="1"/>
          </p:cNvPicPr>
          <p:nvPr/>
        </p:nvPicPr>
        <p:blipFill>
          <a:blip r:embed="rId2" cstate="print"/>
          <a:srcRect/>
          <a:stretch>
            <a:fillRect/>
          </a:stretch>
        </p:blipFill>
        <p:spPr bwMode="auto">
          <a:xfrm rot="309105">
            <a:off x="2840139" y="1489550"/>
            <a:ext cx="1797523" cy="2646752"/>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504825" y="4587776"/>
            <a:ext cx="8296275" cy="1892826"/>
          </a:xfrm>
          <a:prstGeom prst="rect">
            <a:avLst/>
          </a:prstGeom>
          <a:noFill/>
        </p:spPr>
        <p:txBody>
          <a:bodyPr wrap="square" rtlCol="0">
            <a:spAutoFit/>
          </a:bodyPr>
          <a:lstStyle/>
          <a:p>
            <a:pPr>
              <a:lnSpc>
                <a:spcPct val="150000"/>
              </a:lnSpc>
              <a:buFont typeface="Wingdings" pitchFamily="2" charset="2"/>
              <a:buChar char="v"/>
            </a:pPr>
            <a:r>
              <a:rPr lang="en-US" dirty="0">
                <a:solidFill>
                  <a:schemeClr val="bg1">
                    <a:lumMod val="10000"/>
                  </a:schemeClr>
                </a:solidFill>
              </a:rPr>
              <a:t>Pros:	Patient – Therapist Interaction and hands-on direction</a:t>
            </a:r>
          </a:p>
          <a:p>
            <a:pPr>
              <a:buFont typeface="Wingdings" pitchFamily="2" charset="2"/>
              <a:buChar char="v"/>
            </a:pPr>
            <a:r>
              <a:rPr lang="en-US" dirty="0">
                <a:solidFill>
                  <a:schemeClr val="bg1">
                    <a:lumMod val="10000"/>
                  </a:schemeClr>
                </a:solidFill>
              </a:rPr>
              <a:t>Cons:	Possible Injury to therapist or patient if a fall occurs.  </a:t>
            </a:r>
          </a:p>
          <a:p>
            <a:pPr marL="914400" indent="-914400"/>
            <a:r>
              <a:rPr lang="en-US" dirty="0">
                <a:solidFill>
                  <a:schemeClr val="bg1">
                    <a:lumMod val="10000"/>
                  </a:schemeClr>
                </a:solidFill>
              </a:rPr>
              <a:t>	Multiple therapists/assistants to provide patient support</a:t>
            </a:r>
          </a:p>
          <a:p>
            <a:pPr>
              <a:lnSpc>
                <a:spcPct val="150000"/>
              </a:lnSpc>
              <a:buFont typeface="Wingdings" pitchFamily="2" charset="2"/>
              <a:buChar char="v"/>
            </a:pPr>
            <a:r>
              <a:rPr lang="en-US" dirty="0">
                <a:solidFill>
                  <a:schemeClr val="bg1">
                    <a:lumMod val="10000"/>
                  </a:schemeClr>
                </a:solidFill>
              </a:rPr>
              <a:t>Cost: 	Liability for Patient, Worker’s Compensation and lost time</a:t>
            </a:r>
          </a:p>
          <a:p>
            <a:pPr>
              <a:lnSpc>
                <a:spcPct val="150000"/>
              </a:lnSpc>
            </a:pPr>
            <a:r>
              <a:rPr lang="en-US" b="1" dirty="0">
                <a:solidFill>
                  <a:srgbClr val="F50736"/>
                </a:solidFill>
              </a:rPr>
              <a:t>By 2020, the annual cost of fall injuries is expected to reach $54.9 billion.</a:t>
            </a:r>
          </a:p>
        </p:txBody>
      </p:sp>
      <p:pic>
        <p:nvPicPr>
          <p:cNvPr id="9218" name="Picture 2" descr="https://encrypted-tbn3.google.com/images?q=tbn:ANd9GcSMcgW9QheP7SGf-NtII05k9qN4Fft7T8U4w6gcDUmxkicw0d29Nw"/>
          <p:cNvPicPr>
            <a:picLocks noChangeAspect="1" noChangeArrowheads="1"/>
          </p:cNvPicPr>
          <p:nvPr/>
        </p:nvPicPr>
        <p:blipFill>
          <a:blip r:embed="rId3"/>
          <a:srcRect/>
          <a:stretch>
            <a:fillRect/>
          </a:stretch>
        </p:blipFill>
        <p:spPr bwMode="auto">
          <a:xfrm rot="20798316">
            <a:off x="4773798" y="1503836"/>
            <a:ext cx="1743075" cy="2619375"/>
          </a:xfrm>
          <a:prstGeom prst="rect">
            <a:avLst/>
          </a:prstGeom>
          <a:ln>
            <a:noFill/>
          </a:ln>
          <a:effectLst>
            <a:outerShdw blurRad="292100" dist="139700" dir="2700000" algn="tl" rotWithShape="0">
              <a:srgbClr val="333333">
                <a:alpha val="65000"/>
              </a:srgbClr>
            </a:outerShdw>
          </a:effectLst>
        </p:spPr>
      </p:pic>
      <p:pic>
        <p:nvPicPr>
          <p:cNvPr id="11" name="Picture 2" descr="http://physicaltherapyschoolsonline.com/images/learn-physical-therapy-techniques.jpg"/>
          <p:cNvPicPr>
            <a:picLocks noChangeAspect="1" noChangeArrowheads="1"/>
          </p:cNvPicPr>
          <p:nvPr/>
        </p:nvPicPr>
        <p:blipFill>
          <a:blip r:embed="rId4" cstate="print"/>
          <a:srcRect/>
          <a:stretch>
            <a:fillRect/>
          </a:stretch>
        </p:blipFill>
        <p:spPr bwMode="auto">
          <a:xfrm rot="21059414">
            <a:off x="557958" y="1495580"/>
            <a:ext cx="2062297" cy="2749730"/>
          </a:xfrm>
          <a:prstGeom prst="rect">
            <a:avLst/>
          </a:prstGeom>
          <a:ln>
            <a:noFill/>
          </a:ln>
          <a:effectLst>
            <a:outerShdw blurRad="292100" dist="139700" dir="2700000" algn="tl" rotWithShape="0">
              <a:srgbClr val="333333">
                <a:alpha val="65000"/>
              </a:srgbClr>
            </a:outerShdw>
          </a:effectLst>
        </p:spPr>
      </p:pic>
      <p:pic>
        <p:nvPicPr>
          <p:cNvPr id="21506" name="Picture 2" descr="https://encrypted-tbn2.google.com/images?q=tbn:ANd9GcTKGsbrhDROKMKcj8MfLnKL_ckdfsZ10-PnSfvSBE42Hj2G0tYf"/>
          <p:cNvPicPr>
            <a:picLocks noChangeAspect="1" noChangeArrowheads="1"/>
          </p:cNvPicPr>
          <p:nvPr/>
        </p:nvPicPr>
        <p:blipFill>
          <a:blip r:embed="rId5"/>
          <a:srcRect/>
          <a:stretch>
            <a:fillRect/>
          </a:stretch>
        </p:blipFill>
        <p:spPr bwMode="auto">
          <a:xfrm rot="710034">
            <a:off x="6591254" y="1570677"/>
            <a:ext cx="1919709" cy="2562911"/>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2734" y="0"/>
            <a:ext cx="6234875" cy="563562"/>
          </a:xfrm>
        </p:spPr>
        <p:txBody>
          <a:bodyPr/>
          <a:lstStyle/>
          <a:p>
            <a:r>
              <a:rPr lang="en-US" b="1" dirty="0">
                <a:effectLst>
                  <a:outerShdw blurRad="38100" dist="38100" dir="2700000" algn="tl">
                    <a:srgbClr val="000000">
                      <a:alpha val="43137"/>
                    </a:srgbClr>
                  </a:outerShdw>
                </a:effectLst>
              </a:rPr>
              <a:t>SERVE</a:t>
            </a:r>
            <a:endParaRPr lang="en-US" dirty="0"/>
          </a:p>
        </p:txBody>
      </p:sp>
      <p:sp>
        <p:nvSpPr>
          <p:cNvPr id="4" name="Text Placeholder 3"/>
          <p:cNvSpPr>
            <a:spLocks noGrp="1"/>
          </p:cNvSpPr>
          <p:nvPr>
            <p:ph type="body" idx="13"/>
          </p:nvPr>
        </p:nvSpPr>
        <p:spPr>
          <a:xfrm>
            <a:off x="112734" y="546143"/>
            <a:ext cx="6489700" cy="425408"/>
          </a:xfrm>
        </p:spPr>
        <p:txBody>
          <a:bodyPr/>
          <a:lstStyle/>
          <a:p>
            <a:r>
              <a:rPr lang="en-US" dirty="0"/>
              <a:t>Today’s Mechanical Products</a:t>
            </a:r>
          </a:p>
        </p:txBody>
      </p:sp>
      <p:pic>
        <p:nvPicPr>
          <p:cNvPr id="7" name="Picture 5" descr="http://www.qualitymedicaltrading.com/uploads/7/4/3/2/7432383/696567357.jpg?296"/>
          <p:cNvPicPr>
            <a:picLocks noChangeAspect="1" noChangeArrowheads="1"/>
          </p:cNvPicPr>
          <p:nvPr/>
        </p:nvPicPr>
        <p:blipFill>
          <a:blip r:embed="rId3" cstate="print"/>
          <a:srcRect/>
          <a:stretch>
            <a:fillRect/>
          </a:stretch>
        </p:blipFill>
        <p:spPr bwMode="auto">
          <a:xfrm>
            <a:off x="3360224" y="1522269"/>
            <a:ext cx="1776546" cy="2706831"/>
          </a:xfrm>
          <a:prstGeom prst="rect">
            <a:avLst/>
          </a:prstGeom>
          <a:ln>
            <a:noFill/>
          </a:ln>
          <a:effectLst>
            <a:outerShdw blurRad="292100" dist="139700" dir="2700000" algn="tl" rotWithShape="0">
              <a:srgbClr val="333333">
                <a:alpha val="65000"/>
              </a:srgbClr>
            </a:outerShdw>
          </a:effectLst>
        </p:spPr>
      </p:pic>
      <p:pic>
        <p:nvPicPr>
          <p:cNvPr id="8" name="Picture 8" descr="Physical Therapy Instructor George Fulk, PT (l) is testing the relative effectiveness of an assistive technology harness"/>
          <p:cNvPicPr>
            <a:picLocks noChangeAspect="1" noChangeArrowheads="1"/>
          </p:cNvPicPr>
          <p:nvPr/>
        </p:nvPicPr>
        <p:blipFill>
          <a:blip r:embed="rId4" cstate="print"/>
          <a:srcRect/>
          <a:stretch>
            <a:fillRect/>
          </a:stretch>
        </p:blipFill>
        <p:spPr bwMode="auto">
          <a:xfrm>
            <a:off x="632343" y="1536369"/>
            <a:ext cx="1848941" cy="271178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36939" y="4588488"/>
            <a:ext cx="8183212" cy="1846659"/>
          </a:xfrm>
          <a:prstGeom prst="rect">
            <a:avLst/>
          </a:prstGeom>
          <a:noFill/>
        </p:spPr>
        <p:txBody>
          <a:bodyPr wrap="square" rtlCol="0">
            <a:spAutoFit/>
          </a:bodyPr>
          <a:lstStyle/>
          <a:p>
            <a:pPr>
              <a:buFont typeface="Wingdings" pitchFamily="2" charset="2"/>
              <a:buChar char="v"/>
            </a:pPr>
            <a:r>
              <a:rPr lang="en-US" sz="1600" dirty="0">
                <a:solidFill>
                  <a:schemeClr val="bg1">
                    <a:lumMod val="10000"/>
                  </a:schemeClr>
                </a:solidFill>
              </a:rPr>
              <a:t>Pros:	Supportive fall-free environment that corrects posture</a:t>
            </a:r>
          </a:p>
          <a:p>
            <a:pPr marL="914400" indent="-914400"/>
            <a:r>
              <a:rPr lang="en-US" sz="1600" dirty="0">
                <a:solidFill>
                  <a:schemeClr val="bg1">
                    <a:lumMod val="10000"/>
                  </a:schemeClr>
                </a:solidFill>
              </a:rPr>
              <a:t>	Assists with balance, and reduces weight bearing</a:t>
            </a:r>
          </a:p>
          <a:p>
            <a:r>
              <a:rPr lang="en-US" sz="1600" dirty="0">
                <a:solidFill>
                  <a:schemeClr val="bg1">
                    <a:lumMod val="10000"/>
                  </a:schemeClr>
                </a:solidFill>
              </a:rPr>
              <a:t>		Provides over the treadmill or ground gait training</a:t>
            </a:r>
          </a:p>
          <a:p>
            <a:endParaRPr lang="en-US" sz="900" dirty="0">
              <a:solidFill>
                <a:schemeClr val="bg1">
                  <a:lumMod val="10000"/>
                </a:schemeClr>
              </a:solidFill>
            </a:endParaRPr>
          </a:p>
          <a:p>
            <a:pPr>
              <a:buFont typeface="Wingdings" pitchFamily="2" charset="2"/>
              <a:buChar char="v"/>
            </a:pPr>
            <a:r>
              <a:rPr lang="en-US" sz="1600" dirty="0">
                <a:solidFill>
                  <a:schemeClr val="bg1">
                    <a:lumMod val="10000"/>
                  </a:schemeClr>
                </a:solidFill>
              </a:rPr>
              <a:t>Cons:	Introduces a barrier between patient &amp; therapists</a:t>
            </a:r>
          </a:p>
          <a:p>
            <a:r>
              <a:rPr lang="en-US" sz="1600" dirty="0">
                <a:solidFill>
                  <a:schemeClr val="bg1">
                    <a:lumMod val="10000"/>
                  </a:schemeClr>
                </a:solidFill>
              </a:rPr>
              <a:t>		Usually requires multiple PTs/PTA to provide assistance</a:t>
            </a:r>
          </a:p>
          <a:p>
            <a:endParaRPr lang="en-US" sz="900" dirty="0">
              <a:solidFill>
                <a:schemeClr val="bg1">
                  <a:lumMod val="10000"/>
                </a:schemeClr>
              </a:solidFill>
            </a:endParaRPr>
          </a:p>
          <a:p>
            <a:pPr>
              <a:buFont typeface="Wingdings" pitchFamily="2" charset="2"/>
              <a:buChar char="v"/>
            </a:pPr>
            <a:r>
              <a:rPr lang="en-US" sz="1600" dirty="0">
                <a:solidFill>
                  <a:schemeClr val="bg1">
                    <a:lumMod val="10000"/>
                  </a:schemeClr>
                </a:solidFill>
              </a:rPr>
              <a:t>Cost:	$8,000 to $25,000 (including treadmill)</a:t>
            </a:r>
            <a:r>
              <a:rPr lang="en-US" sz="1600" b="1" dirty="0">
                <a:solidFill>
                  <a:srgbClr val="FF0000"/>
                </a:solidFill>
              </a:rPr>
              <a:t> </a:t>
            </a:r>
          </a:p>
        </p:txBody>
      </p:sp>
      <p:pic>
        <p:nvPicPr>
          <p:cNvPr id="10" name="Picture 10" descr="http://www.secondstepinc.com/images/bill%20holly%20girl.jpg"/>
          <p:cNvPicPr>
            <a:picLocks noChangeAspect="1" noChangeArrowheads="1"/>
          </p:cNvPicPr>
          <p:nvPr/>
        </p:nvPicPr>
        <p:blipFill>
          <a:blip r:embed="rId5"/>
          <a:srcRect/>
          <a:stretch>
            <a:fillRect/>
          </a:stretch>
        </p:blipFill>
        <p:spPr bwMode="auto">
          <a:xfrm>
            <a:off x="5678732" y="1712645"/>
            <a:ext cx="3062587" cy="2452873"/>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rot="19393876">
            <a:off x="5258843" y="5025364"/>
            <a:ext cx="4178498" cy="646331"/>
          </a:xfrm>
          <a:prstGeom prst="rect">
            <a:avLst/>
          </a:prstGeom>
        </p:spPr>
        <p:txBody>
          <a:bodyPr wrap="square">
            <a:spAutoFit/>
          </a:bodyPr>
          <a:lstStyle/>
          <a:p>
            <a:r>
              <a:rPr lang="en-US" b="1" dirty="0">
                <a:solidFill>
                  <a:srgbClr val="FF0000"/>
                </a:solidFill>
              </a:rPr>
              <a:t>91% of PTs experience work-related musculoskeletal disorders and pain.</a:t>
            </a:r>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0208" y="0"/>
            <a:ext cx="6234875" cy="563562"/>
          </a:xfrm>
        </p:spPr>
        <p:txBody>
          <a:bodyPr/>
          <a:lstStyle/>
          <a:p>
            <a:r>
              <a:rPr lang="en-US" b="1" dirty="0">
                <a:effectLst>
                  <a:outerShdw blurRad="38100" dist="38100" dir="2700000" algn="tl">
                    <a:srgbClr val="000000">
                      <a:alpha val="43137"/>
                    </a:srgbClr>
                  </a:outerShdw>
                </a:effectLst>
              </a:rPr>
              <a:t>SERVE</a:t>
            </a:r>
            <a:endParaRPr lang="en-US" dirty="0"/>
          </a:p>
        </p:txBody>
      </p:sp>
      <p:sp>
        <p:nvSpPr>
          <p:cNvPr id="4" name="Text Placeholder 3"/>
          <p:cNvSpPr>
            <a:spLocks noGrp="1"/>
          </p:cNvSpPr>
          <p:nvPr>
            <p:ph type="body" idx="13"/>
          </p:nvPr>
        </p:nvSpPr>
        <p:spPr>
          <a:xfrm>
            <a:off x="112084" y="476629"/>
            <a:ext cx="6489700" cy="473033"/>
          </a:xfrm>
        </p:spPr>
        <p:txBody>
          <a:bodyPr/>
          <a:lstStyle/>
          <a:p>
            <a:r>
              <a:rPr lang="en-US" dirty="0"/>
              <a:t>Today’s High-Tech Products </a:t>
            </a:r>
          </a:p>
        </p:txBody>
      </p:sp>
      <p:pic>
        <p:nvPicPr>
          <p:cNvPr id="7" name="Picture 2" descr="http://www.neuroxcel.com/uploads/LokomatProRoboticGaitTraining.JPG"/>
          <p:cNvPicPr>
            <a:picLocks noChangeAspect="1" noChangeArrowheads="1"/>
          </p:cNvPicPr>
          <p:nvPr/>
        </p:nvPicPr>
        <p:blipFill>
          <a:blip r:embed="rId2" cstate="print"/>
          <a:srcRect r="20319"/>
          <a:stretch>
            <a:fillRect/>
          </a:stretch>
        </p:blipFill>
        <p:spPr bwMode="auto">
          <a:xfrm>
            <a:off x="468948" y="1509188"/>
            <a:ext cx="2651760" cy="219041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Rectangle 12"/>
          <p:cNvSpPr/>
          <p:nvPr/>
        </p:nvSpPr>
        <p:spPr>
          <a:xfrm>
            <a:off x="3281006" y="1522419"/>
            <a:ext cx="3206840" cy="369332"/>
          </a:xfrm>
          <a:prstGeom prst="rect">
            <a:avLst/>
          </a:prstGeom>
        </p:spPr>
        <p:txBody>
          <a:bodyPr wrap="none">
            <a:spAutoFit/>
          </a:bodyPr>
          <a:lstStyle/>
          <a:p>
            <a:r>
              <a:rPr lang="en-US" b="1" dirty="0">
                <a:solidFill>
                  <a:srgbClr val="0070C0"/>
                </a:solidFill>
              </a:rPr>
              <a:t>LOKOMAT PRO by </a:t>
            </a:r>
            <a:r>
              <a:rPr lang="en-US" b="1" dirty="0" err="1">
                <a:solidFill>
                  <a:srgbClr val="0070C0"/>
                </a:solidFill>
              </a:rPr>
              <a:t>Hocoma</a:t>
            </a:r>
            <a:endParaRPr lang="en-US" dirty="0">
              <a:solidFill>
                <a:srgbClr val="0070C0"/>
              </a:solidFill>
            </a:endParaRPr>
          </a:p>
        </p:txBody>
      </p:sp>
      <p:sp>
        <p:nvSpPr>
          <p:cNvPr id="14" name="Rectangle 13"/>
          <p:cNvSpPr/>
          <p:nvPr/>
        </p:nvSpPr>
        <p:spPr>
          <a:xfrm>
            <a:off x="2480471" y="4080566"/>
            <a:ext cx="3932251" cy="369332"/>
          </a:xfrm>
          <a:prstGeom prst="rect">
            <a:avLst/>
          </a:prstGeom>
        </p:spPr>
        <p:txBody>
          <a:bodyPr wrap="square">
            <a:spAutoFit/>
          </a:bodyPr>
          <a:lstStyle/>
          <a:p>
            <a:r>
              <a:rPr lang="en-US" b="1" dirty="0">
                <a:solidFill>
                  <a:srgbClr val="0070C0"/>
                </a:solidFill>
              </a:rPr>
              <a:t>ALTER G – Anti gravity treadmill</a:t>
            </a:r>
            <a:endParaRPr lang="en-US" dirty="0">
              <a:solidFill>
                <a:srgbClr val="0070C0"/>
              </a:solidFill>
            </a:endParaRPr>
          </a:p>
        </p:txBody>
      </p:sp>
      <p:sp>
        <p:nvSpPr>
          <p:cNvPr id="16" name="TextBox 15"/>
          <p:cNvSpPr txBox="1"/>
          <p:nvPr/>
        </p:nvSpPr>
        <p:spPr>
          <a:xfrm>
            <a:off x="2434188" y="4513033"/>
            <a:ext cx="5937909" cy="2062103"/>
          </a:xfrm>
          <a:prstGeom prst="rect">
            <a:avLst/>
          </a:prstGeom>
          <a:noFill/>
        </p:spPr>
        <p:txBody>
          <a:bodyPr wrap="square" rtlCol="0">
            <a:spAutoFit/>
          </a:bodyPr>
          <a:lstStyle/>
          <a:p>
            <a:pPr>
              <a:buFont typeface="Wingdings" pitchFamily="2" charset="2"/>
              <a:buChar char="v"/>
            </a:pPr>
            <a:r>
              <a:rPr lang="en-US" dirty="0">
                <a:solidFill>
                  <a:schemeClr val="bg1">
                    <a:lumMod val="10000"/>
                  </a:schemeClr>
                </a:solidFill>
              </a:rPr>
              <a:t>Pros:	Provides up to 80% of body weight reduction</a:t>
            </a:r>
          </a:p>
          <a:p>
            <a:r>
              <a:rPr lang="en-US" dirty="0">
                <a:solidFill>
                  <a:schemeClr val="bg1">
                    <a:lumMod val="10000"/>
                  </a:schemeClr>
                </a:solidFill>
              </a:rPr>
              <a:t>		Treatment for musculoskeletal Injuries</a:t>
            </a:r>
          </a:p>
          <a:p>
            <a:r>
              <a:rPr lang="en-US" dirty="0">
                <a:solidFill>
                  <a:schemeClr val="bg1">
                    <a:lumMod val="10000"/>
                  </a:schemeClr>
                </a:solidFill>
              </a:rPr>
              <a:t>		Possible rehabilitation for Stroke &amp; Parkinson’s</a:t>
            </a:r>
          </a:p>
          <a:p>
            <a:endParaRPr lang="en-US" sz="1000" dirty="0">
              <a:solidFill>
                <a:schemeClr val="bg1">
                  <a:lumMod val="10000"/>
                </a:schemeClr>
              </a:solidFill>
            </a:endParaRPr>
          </a:p>
          <a:p>
            <a:pPr>
              <a:buFont typeface="Wingdings" pitchFamily="2" charset="2"/>
              <a:buChar char="v"/>
            </a:pPr>
            <a:r>
              <a:rPr lang="en-US" dirty="0">
                <a:solidFill>
                  <a:schemeClr val="bg1">
                    <a:lumMod val="10000"/>
                  </a:schemeClr>
                </a:solidFill>
              </a:rPr>
              <a:t>Cons:	Treadmill Limitation</a:t>
            </a:r>
          </a:p>
          <a:p>
            <a:r>
              <a:rPr lang="en-US" dirty="0">
                <a:solidFill>
                  <a:schemeClr val="bg1">
                    <a:lumMod val="10000"/>
                  </a:schemeClr>
                </a:solidFill>
              </a:rPr>
              <a:t>		Enclosure prohibits accessibility to legs</a:t>
            </a:r>
          </a:p>
          <a:p>
            <a:pPr lvl="1"/>
            <a:r>
              <a:rPr lang="en-US" sz="1000" dirty="0">
                <a:solidFill>
                  <a:schemeClr val="bg1">
                    <a:lumMod val="10000"/>
                  </a:schemeClr>
                </a:solidFill>
              </a:rPr>
              <a:t>	</a:t>
            </a:r>
          </a:p>
          <a:p>
            <a:pPr>
              <a:buFont typeface="Wingdings" pitchFamily="2" charset="2"/>
              <a:buChar char="v"/>
            </a:pPr>
            <a:r>
              <a:rPr lang="en-US" dirty="0">
                <a:solidFill>
                  <a:schemeClr val="bg1">
                    <a:lumMod val="10000"/>
                  </a:schemeClr>
                </a:solidFill>
              </a:rPr>
              <a:t>Cost:	Models from $24,500 up to $75,000</a:t>
            </a:r>
          </a:p>
        </p:txBody>
      </p:sp>
      <p:pic>
        <p:nvPicPr>
          <p:cNvPr id="17" name="Picture 2" descr="http://www.alter-g.com/wp-content/uploads/2012/01/liftaccess-medium.png"/>
          <p:cNvPicPr>
            <a:picLocks noChangeAspect="1" noChangeArrowheads="1"/>
          </p:cNvPicPr>
          <p:nvPr/>
        </p:nvPicPr>
        <p:blipFill>
          <a:blip r:embed="rId3"/>
          <a:stretch>
            <a:fillRect/>
          </a:stretch>
        </p:blipFill>
        <p:spPr bwMode="auto">
          <a:xfrm>
            <a:off x="582539" y="4019302"/>
            <a:ext cx="1746893" cy="2636819"/>
          </a:xfrm>
          <a:prstGeom prst="roundRect">
            <a:avLst>
              <a:gd name="adj" fmla="val 8594"/>
            </a:avLst>
          </a:prstGeom>
          <a:solidFill>
            <a:srgbClr val="FFFFFF">
              <a:shade val="85000"/>
            </a:srgbClr>
          </a:solidFill>
          <a:ln>
            <a:noFill/>
          </a:ln>
          <a:effectLst>
            <a:outerShdw blurRad="50800" dist="38100" algn="l" rotWithShape="0">
              <a:prstClr val="black">
                <a:alpha val="40000"/>
              </a:prstClr>
            </a:outerShdw>
          </a:effectLst>
        </p:spPr>
      </p:pic>
      <p:sp>
        <p:nvSpPr>
          <p:cNvPr id="18" name="TextBox 17"/>
          <p:cNvSpPr txBox="1"/>
          <p:nvPr/>
        </p:nvSpPr>
        <p:spPr>
          <a:xfrm>
            <a:off x="3180355" y="1855929"/>
            <a:ext cx="5191742" cy="1785104"/>
          </a:xfrm>
          <a:prstGeom prst="rect">
            <a:avLst/>
          </a:prstGeom>
          <a:noFill/>
        </p:spPr>
        <p:txBody>
          <a:bodyPr wrap="square" rtlCol="0">
            <a:spAutoFit/>
          </a:bodyPr>
          <a:lstStyle/>
          <a:p>
            <a:pPr>
              <a:buFont typeface="Wingdings" pitchFamily="2" charset="2"/>
              <a:buChar char="v"/>
            </a:pPr>
            <a:r>
              <a:rPr lang="en-US" dirty="0">
                <a:solidFill>
                  <a:schemeClr val="bg1">
                    <a:lumMod val="10000"/>
                  </a:schemeClr>
                </a:solidFill>
              </a:rPr>
              <a:t>Pros:	Harness provides static </a:t>
            </a:r>
            <a:r>
              <a:rPr lang="en-US" dirty="0" err="1">
                <a:solidFill>
                  <a:schemeClr val="bg1">
                    <a:lumMod val="10000"/>
                  </a:schemeClr>
                </a:solidFill>
              </a:rPr>
              <a:t>bw</a:t>
            </a:r>
            <a:r>
              <a:rPr lang="en-US" dirty="0">
                <a:solidFill>
                  <a:schemeClr val="bg1">
                    <a:lumMod val="10000"/>
                  </a:schemeClr>
                </a:solidFill>
              </a:rPr>
              <a:t> reduction</a:t>
            </a:r>
          </a:p>
          <a:p>
            <a:r>
              <a:rPr lang="en-US" dirty="0">
                <a:solidFill>
                  <a:schemeClr val="bg1">
                    <a:lumMod val="10000"/>
                  </a:schemeClr>
                </a:solidFill>
              </a:rPr>
              <a:t>		Treatment for SCI and paralysis</a:t>
            </a:r>
          </a:p>
          <a:p>
            <a:endParaRPr lang="en-US" sz="1000" dirty="0">
              <a:solidFill>
                <a:schemeClr val="bg1">
                  <a:lumMod val="10000"/>
                </a:schemeClr>
              </a:solidFill>
            </a:endParaRPr>
          </a:p>
          <a:p>
            <a:pPr>
              <a:buFont typeface="Wingdings" pitchFamily="2" charset="2"/>
              <a:buChar char="v"/>
            </a:pPr>
            <a:r>
              <a:rPr lang="en-US" dirty="0">
                <a:solidFill>
                  <a:schemeClr val="bg1">
                    <a:lumMod val="10000"/>
                  </a:schemeClr>
                </a:solidFill>
              </a:rPr>
              <a:t>Cons:	Treadmill Limitation</a:t>
            </a:r>
          </a:p>
          <a:p>
            <a:r>
              <a:rPr lang="en-US" dirty="0">
                <a:solidFill>
                  <a:schemeClr val="bg1">
                    <a:lumMod val="10000"/>
                  </a:schemeClr>
                </a:solidFill>
              </a:rPr>
              <a:t>		Enclosure prohibits accessibility to legs</a:t>
            </a:r>
          </a:p>
          <a:p>
            <a:pPr lvl="1"/>
            <a:r>
              <a:rPr lang="en-US" sz="1000" dirty="0">
                <a:solidFill>
                  <a:schemeClr val="bg1">
                    <a:lumMod val="10000"/>
                  </a:schemeClr>
                </a:solidFill>
              </a:rPr>
              <a:t>	</a:t>
            </a:r>
          </a:p>
          <a:p>
            <a:pPr>
              <a:buFont typeface="Wingdings" pitchFamily="2" charset="2"/>
              <a:buChar char="v"/>
            </a:pPr>
            <a:r>
              <a:rPr lang="en-US" dirty="0">
                <a:solidFill>
                  <a:schemeClr val="bg1">
                    <a:lumMod val="10000"/>
                  </a:schemeClr>
                </a:solidFill>
              </a:rPr>
              <a:t>Cost:	$350,000 (excluding maintenance)</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6" y="0"/>
            <a:ext cx="6234875" cy="563562"/>
          </a:xfrm>
        </p:spPr>
        <p:txBody>
          <a:bodyPr/>
          <a:lstStyle/>
          <a:p>
            <a:r>
              <a:rPr lang="en-US" b="1" dirty="0">
                <a:effectLst>
                  <a:outerShdw blurRad="38100" dist="38100" dir="2700000" algn="tl">
                    <a:srgbClr val="000000">
                      <a:alpha val="43137"/>
                    </a:srgbClr>
                  </a:outerShdw>
                </a:effectLst>
              </a:rPr>
              <a:t>SERVE</a:t>
            </a:r>
            <a:endParaRPr lang="en-US" dirty="0"/>
          </a:p>
        </p:txBody>
      </p:sp>
      <p:sp>
        <p:nvSpPr>
          <p:cNvPr id="4" name="Text Placeholder 3"/>
          <p:cNvSpPr>
            <a:spLocks noGrp="1"/>
          </p:cNvSpPr>
          <p:nvPr>
            <p:ph type="body" idx="13"/>
          </p:nvPr>
        </p:nvSpPr>
        <p:spPr>
          <a:xfrm>
            <a:off x="87032" y="552829"/>
            <a:ext cx="6489700" cy="425408"/>
          </a:xfrm>
        </p:spPr>
        <p:txBody>
          <a:bodyPr/>
          <a:lstStyle/>
          <a:p>
            <a:r>
              <a:rPr lang="en-US" dirty="0"/>
              <a:t>First -To- Market </a:t>
            </a:r>
          </a:p>
        </p:txBody>
      </p:sp>
      <p:pic>
        <p:nvPicPr>
          <p:cNvPr id="6" name="Picture 4" descr="http://www.aretechllc.com/img/gallery/img/a1x.jpg"/>
          <p:cNvPicPr>
            <a:picLocks noChangeAspect="1" noChangeArrowheads="1"/>
          </p:cNvPicPr>
          <p:nvPr/>
        </p:nvPicPr>
        <p:blipFill>
          <a:blip r:embed="rId3" cstate="print"/>
          <a:srcRect/>
          <a:stretch>
            <a:fillRect/>
          </a:stretch>
        </p:blipFill>
        <p:spPr bwMode="auto">
          <a:xfrm>
            <a:off x="522513" y="2012867"/>
            <a:ext cx="4469081" cy="28729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8" name="Rectangle 7"/>
          <p:cNvSpPr/>
          <p:nvPr/>
        </p:nvSpPr>
        <p:spPr>
          <a:xfrm>
            <a:off x="696551" y="1460046"/>
            <a:ext cx="2867516" cy="369332"/>
          </a:xfrm>
          <a:prstGeom prst="rect">
            <a:avLst/>
          </a:prstGeom>
        </p:spPr>
        <p:txBody>
          <a:bodyPr wrap="none">
            <a:spAutoFit/>
          </a:bodyPr>
          <a:lstStyle/>
          <a:p>
            <a:r>
              <a:rPr lang="en-US" b="1" dirty="0">
                <a:solidFill>
                  <a:schemeClr val="bg1">
                    <a:lumMod val="10000"/>
                  </a:schemeClr>
                </a:solidFill>
              </a:rPr>
              <a:t>ZeroG</a:t>
            </a:r>
            <a:r>
              <a:rPr lang="en-US" b="1" baseline="30000" dirty="0">
                <a:solidFill>
                  <a:schemeClr val="bg1">
                    <a:lumMod val="10000"/>
                  </a:schemeClr>
                </a:solidFill>
              </a:rPr>
              <a:t>®</a:t>
            </a:r>
            <a:r>
              <a:rPr lang="en-US" b="1" dirty="0">
                <a:solidFill>
                  <a:schemeClr val="bg1">
                    <a:lumMod val="10000"/>
                  </a:schemeClr>
                </a:solidFill>
              </a:rPr>
              <a:t> by Aretech, LLC.</a:t>
            </a:r>
          </a:p>
        </p:txBody>
      </p:sp>
      <p:sp>
        <p:nvSpPr>
          <p:cNvPr id="9" name="Rectangle 8"/>
          <p:cNvSpPr/>
          <p:nvPr/>
        </p:nvSpPr>
        <p:spPr>
          <a:xfrm>
            <a:off x="5640779" y="1846616"/>
            <a:ext cx="3220069" cy="3231654"/>
          </a:xfrm>
          <a:prstGeom prst="rect">
            <a:avLst/>
          </a:prstGeom>
        </p:spPr>
        <p:txBody>
          <a:bodyPr wrap="square">
            <a:spAutoFit/>
          </a:bodyPr>
          <a:lstStyle/>
          <a:p>
            <a:r>
              <a:rPr lang="en-US" sz="1500" b="1" dirty="0">
                <a:solidFill>
                  <a:schemeClr val="bg1">
                    <a:lumMod val="10000"/>
                  </a:schemeClr>
                </a:solidFill>
              </a:rPr>
              <a:t>Overview</a:t>
            </a:r>
            <a:r>
              <a:rPr lang="en-US" sz="1500" dirty="0">
                <a:solidFill>
                  <a:schemeClr val="bg1">
                    <a:lumMod val="10000"/>
                  </a:schemeClr>
                </a:solidFill>
              </a:rPr>
              <a:t>: An over-ground gait &amp; balance trainer that utilizes a BWSS with an overhead trolley</a:t>
            </a:r>
            <a:br>
              <a:rPr lang="en-US" sz="1500" dirty="0">
                <a:solidFill>
                  <a:schemeClr val="bg1">
                    <a:lumMod val="10000"/>
                  </a:schemeClr>
                </a:solidFill>
              </a:rPr>
            </a:br>
            <a:br>
              <a:rPr lang="en-US" sz="1500" dirty="0">
                <a:solidFill>
                  <a:schemeClr val="bg1">
                    <a:lumMod val="10000"/>
                  </a:schemeClr>
                </a:solidFill>
              </a:rPr>
            </a:br>
            <a:r>
              <a:rPr lang="en-US" sz="1500" b="1" dirty="0">
                <a:solidFill>
                  <a:schemeClr val="bg1">
                    <a:lumMod val="10000"/>
                  </a:schemeClr>
                </a:solidFill>
              </a:rPr>
              <a:t>Released 2008: </a:t>
            </a:r>
            <a:r>
              <a:rPr lang="en-US" sz="1500" dirty="0">
                <a:solidFill>
                  <a:schemeClr val="bg1">
                    <a:lumMod val="10000"/>
                  </a:schemeClr>
                </a:solidFill>
              </a:rPr>
              <a:t>Currently in use at about 10 rehabilitation hospitals and facilities across the United States, soon to be implemented in Canadian facilities by 2012.</a:t>
            </a:r>
          </a:p>
          <a:p>
            <a:endParaRPr lang="en-US" sz="1500" dirty="0">
              <a:solidFill>
                <a:schemeClr val="bg1">
                  <a:lumMod val="10000"/>
                </a:schemeClr>
              </a:solidFill>
            </a:endParaRPr>
          </a:p>
          <a:p>
            <a:r>
              <a:rPr lang="en-US" sz="1500" b="1" dirty="0">
                <a:solidFill>
                  <a:schemeClr val="bg1">
                    <a:lumMod val="10000"/>
                  </a:schemeClr>
                </a:solidFill>
              </a:rPr>
              <a:t>Sales Channel:</a:t>
            </a:r>
            <a:r>
              <a:rPr lang="en-US" sz="1500" dirty="0">
                <a:solidFill>
                  <a:schemeClr val="bg1">
                    <a:lumMod val="10000"/>
                  </a:schemeClr>
                </a:solidFill>
              </a:rPr>
              <a:t> 1 distributor</a:t>
            </a:r>
          </a:p>
          <a:p>
            <a:endParaRPr lang="en-US" sz="900" dirty="0">
              <a:solidFill>
                <a:schemeClr val="bg1">
                  <a:lumMod val="10000"/>
                </a:schemeClr>
              </a:solidFill>
            </a:endParaRPr>
          </a:p>
          <a:p>
            <a:r>
              <a:rPr lang="en-US" sz="1500" b="1" dirty="0">
                <a:solidFill>
                  <a:schemeClr val="bg1">
                    <a:lumMod val="10000"/>
                  </a:schemeClr>
                </a:solidFill>
              </a:rPr>
              <a:t>Marketing:</a:t>
            </a:r>
            <a:r>
              <a:rPr lang="en-US" sz="1500" dirty="0">
                <a:solidFill>
                  <a:schemeClr val="bg1">
                    <a:lumMod val="10000"/>
                  </a:schemeClr>
                </a:solidFill>
              </a:rPr>
              <a:t>  YouTube videos,  web pages, news coverage.</a:t>
            </a:r>
          </a:p>
        </p:txBody>
      </p:sp>
      <p:sp>
        <p:nvSpPr>
          <p:cNvPr id="10" name="Rectangle 9"/>
          <p:cNvSpPr/>
          <p:nvPr/>
        </p:nvSpPr>
        <p:spPr>
          <a:xfrm>
            <a:off x="290945" y="5263737"/>
            <a:ext cx="2725387" cy="1246495"/>
          </a:xfrm>
          <a:prstGeom prst="rect">
            <a:avLst/>
          </a:prstGeom>
        </p:spPr>
        <p:txBody>
          <a:bodyPr wrap="square">
            <a:spAutoFit/>
          </a:bodyPr>
          <a:lstStyle/>
          <a:p>
            <a:pPr lvl="0">
              <a:buFont typeface="Wingdings" pitchFamily="2" charset="2"/>
              <a:buChar char="v"/>
            </a:pPr>
            <a:r>
              <a:rPr lang="en-US" sz="1500" dirty="0">
                <a:solidFill>
                  <a:schemeClr val="bg1">
                    <a:lumMod val="10000"/>
                  </a:schemeClr>
                </a:solidFill>
              </a:rPr>
              <a:t>Pros:</a:t>
            </a:r>
          </a:p>
          <a:p>
            <a:pPr marL="182880" lvl="1">
              <a:buFont typeface="Arial" pitchFamily="34" charset="0"/>
              <a:buChar char="•"/>
            </a:pPr>
            <a:r>
              <a:rPr lang="en-US" sz="1500" dirty="0">
                <a:solidFill>
                  <a:schemeClr val="bg1">
                    <a:lumMod val="10000"/>
                  </a:schemeClr>
                </a:solidFill>
              </a:rPr>
              <a:t> Ceiling mounted</a:t>
            </a:r>
          </a:p>
          <a:p>
            <a:pPr marL="182880" lvl="1">
              <a:buFont typeface="Arial" pitchFamily="34" charset="0"/>
              <a:buChar char="•"/>
            </a:pPr>
            <a:r>
              <a:rPr lang="en-US" sz="1500" dirty="0">
                <a:solidFill>
                  <a:schemeClr val="bg1">
                    <a:lumMod val="10000"/>
                  </a:schemeClr>
                </a:solidFill>
              </a:rPr>
              <a:t> Barrier free</a:t>
            </a:r>
          </a:p>
          <a:p>
            <a:pPr marL="182880" lvl="1">
              <a:buFont typeface="Arial" pitchFamily="34" charset="0"/>
              <a:buChar char="•"/>
            </a:pPr>
            <a:r>
              <a:rPr lang="en-US" sz="1500" dirty="0">
                <a:solidFill>
                  <a:schemeClr val="bg1">
                    <a:lumMod val="10000"/>
                  </a:schemeClr>
                </a:solidFill>
              </a:rPr>
              <a:t> Multiple balance modes</a:t>
            </a:r>
          </a:p>
          <a:p>
            <a:pPr marL="182880" lvl="1">
              <a:buFont typeface="Arial" pitchFamily="34" charset="0"/>
              <a:buChar char="•"/>
            </a:pPr>
            <a:r>
              <a:rPr lang="en-US" sz="1500" dirty="0">
                <a:solidFill>
                  <a:schemeClr val="bg1">
                    <a:lumMod val="10000"/>
                  </a:schemeClr>
                </a:solidFill>
              </a:rPr>
              <a:t> OTG or treadmill training</a:t>
            </a:r>
          </a:p>
        </p:txBody>
      </p:sp>
      <p:sp>
        <p:nvSpPr>
          <p:cNvPr id="11" name="Rectangle 10"/>
          <p:cNvSpPr/>
          <p:nvPr/>
        </p:nvSpPr>
        <p:spPr>
          <a:xfrm>
            <a:off x="5729844" y="5263737"/>
            <a:ext cx="3046021" cy="1246495"/>
          </a:xfrm>
          <a:prstGeom prst="rect">
            <a:avLst/>
          </a:prstGeom>
        </p:spPr>
        <p:txBody>
          <a:bodyPr wrap="square">
            <a:spAutoFit/>
          </a:bodyPr>
          <a:lstStyle/>
          <a:p>
            <a:pPr lvl="0">
              <a:buFont typeface="Wingdings" pitchFamily="2" charset="2"/>
              <a:buChar char="v"/>
            </a:pPr>
            <a:r>
              <a:rPr lang="en-US" sz="1500" b="1" dirty="0">
                <a:solidFill>
                  <a:srgbClr val="FF0000"/>
                </a:solidFill>
              </a:rPr>
              <a:t> Cost: $189K Includes:</a:t>
            </a:r>
          </a:p>
          <a:p>
            <a:pPr marL="166688" lvl="0" indent="-166688">
              <a:buFont typeface="Arial" pitchFamily="34" charset="0"/>
              <a:buChar char="•"/>
            </a:pPr>
            <a:r>
              <a:rPr lang="en-US" sz="1500" dirty="0">
                <a:solidFill>
                  <a:schemeClr val="bg1">
                    <a:lumMod val="10000"/>
                  </a:schemeClr>
                </a:solidFill>
              </a:rPr>
              <a:t>Trolley</a:t>
            </a:r>
          </a:p>
          <a:p>
            <a:pPr marL="166688" lvl="0" indent="-166688">
              <a:buFont typeface="Arial" pitchFamily="34" charset="0"/>
              <a:buChar char="•"/>
            </a:pPr>
            <a:r>
              <a:rPr lang="en-US" sz="1500" dirty="0">
                <a:solidFill>
                  <a:schemeClr val="bg1">
                    <a:lumMod val="10000"/>
                  </a:schemeClr>
                </a:solidFill>
              </a:rPr>
              <a:t>75’Track</a:t>
            </a:r>
          </a:p>
          <a:p>
            <a:pPr marL="166688" lvl="0" indent="-166688">
              <a:buFont typeface="Arial" pitchFamily="34" charset="0"/>
              <a:buChar char="•"/>
            </a:pPr>
            <a:r>
              <a:rPr lang="en-US" sz="1500" dirty="0">
                <a:solidFill>
                  <a:schemeClr val="bg1">
                    <a:lumMod val="10000"/>
                  </a:schemeClr>
                </a:solidFill>
              </a:rPr>
              <a:t>3 Harnesses</a:t>
            </a:r>
          </a:p>
          <a:p>
            <a:pPr marL="166688" lvl="0" indent="-166688">
              <a:buFont typeface="Arial" pitchFamily="34" charset="0"/>
              <a:buChar char="•"/>
            </a:pPr>
            <a:r>
              <a:rPr lang="en-US" sz="1500" dirty="0">
                <a:solidFill>
                  <a:schemeClr val="bg1">
                    <a:lumMod val="10000"/>
                  </a:schemeClr>
                </a:solidFill>
              </a:rPr>
              <a:t>Installation and 4 hrs. Training</a:t>
            </a:r>
          </a:p>
        </p:txBody>
      </p:sp>
      <p:sp>
        <p:nvSpPr>
          <p:cNvPr id="12" name="Rectangle 11"/>
          <p:cNvSpPr/>
          <p:nvPr/>
        </p:nvSpPr>
        <p:spPr>
          <a:xfrm>
            <a:off x="2984664" y="5263737"/>
            <a:ext cx="2725387" cy="1246495"/>
          </a:xfrm>
          <a:prstGeom prst="rect">
            <a:avLst/>
          </a:prstGeom>
        </p:spPr>
        <p:txBody>
          <a:bodyPr wrap="square">
            <a:spAutoFit/>
          </a:bodyPr>
          <a:lstStyle/>
          <a:p>
            <a:pPr lvl="0">
              <a:buFont typeface="Wingdings" pitchFamily="2" charset="2"/>
              <a:buChar char="v"/>
            </a:pPr>
            <a:r>
              <a:rPr lang="en-US" sz="1500" dirty="0">
                <a:solidFill>
                  <a:schemeClr val="bg1">
                    <a:lumMod val="10000"/>
                  </a:schemeClr>
                </a:solidFill>
              </a:rPr>
              <a:t>Cons:</a:t>
            </a:r>
          </a:p>
          <a:p>
            <a:pPr marL="182880" lvl="1">
              <a:buFont typeface="Arial" pitchFamily="34" charset="0"/>
              <a:buChar char="•"/>
            </a:pPr>
            <a:r>
              <a:rPr lang="en-US" sz="1500" dirty="0">
                <a:solidFill>
                  <a:schemeClr val="bg1">
                    <a:lumMod val="10000"/>
                  </a:schemeClr>
                </a:solidFill>
              </a:rPr>
              <a:t> Limited to 75’ of travel</a:t>
            </a:r>
          </a:p>
          <a:p>
            <a:pPr marL="182880" lvl="1">
              <a:buFont typeface="Arial" pitchFamily="34" charset="0"/>
              <a:buChar char="•"/>
            </a:pPr>
            <a:r>
              <a:rPr lang="en-US" sz="1500" dirty="0">
                <a:solidFill>
                  <a:schemeClr val="bg1">
                    <a:lumMod val="10000"/>
                  </a:schemeClr>
                </a:solidFill>
              </a:rPr>
              <a:t> No full loop configuration</a:t>
            </a:r>
          </a:p>
          <a:p>
            <a:pPr marL="182880" lvl="1">
              <a:buFont typeface="Arial" pitchFamily="34" charset="0"/>
              <a:buChar char="•"/>
            </a:pPr>
            <a:r>
              <a:rPr lang="en-US" sz="1500" dirty="0">
                <a:solidFill>
                  <a:schemeClr val="bg1">
                    <a:lumMod val="10000"/>
                  </a:schemeClr>
                </a:solidFill>
              </a:rPr>
              <a:t> Limited to one unit</a:t>
            </a:r>
          </a:p>
          <a:p>
            <a:pPr marL="182880" lvl="1">
              <a:buFont typeface="Arial" pitchFamily="34" charset="0"/>
              <a:buChar char="•"/>
            </a:pPr>
            <a:r>
              <a:rPr lang="en-US" sz="1500" dirty="0">
                <a:solidFill>
                  <a:schemeClr val="bg1">
                    <a:lumMod val="10000"/>
                  </a:schemeClr>
                </a:solidFill>
              </a:rPr>
              <a:t> Limited to 150# </a:t>
            </a:r>
            <a:r>
              <a:rPr lang="en-US" sz="1500" dirty="0" err="1">
                <a:solidFill>
                  <a:schemeClr val="bg1">
                    <a:lumMod val="10000"/>
                  </a:schemeClr>
                </a:solidFill>
              </a:rPr>
              <a:t>dBWS</a:t>
            </a:r>
            <a:endParaRPr lang="en-US" sz="1500" dirty="0">
              <a:solidFill>
                <a:schemeClr val="bg1">
                  <a:lumMod val="10000"/>
                </a:schemeClr>
              </a:solidFill>
            </a:endParaRP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upload.wikimedia.org/wikipedia/commons/thumb/c/c3/US_Navy_071015-N-5086M-002_U.S._Army_Spc._Saul_Martinez_trains_with_the_medicine_ball_while_standing_on_a_balancing_tool_and_using_the_hands-free_harness_walking_gait-training_device_during_a_therapy_session.jpg/514px-US_Navy_071015-N-5086M-002_U.S._Army_Spc._Saul_Martinez_trains_with_the_medicine_ball_while_standing_on_a_balancing_tool_and_using_the_hands-free_harness_walking_gait-training_device_during_a_therapy_session.jpg"/>
          <p:cNvPicPr>
            <a:picLocks noChangeAspect="1" noChangeArrowheads="1"/>
          </p:cNvPicPr>
          <p:nvPr/>
        </p:nvPicPr>
        <p:blipFill>
          <a:blip r:embed="rId2"/>
          <a:srcRect b="12609"/>
          <a:stretch>
            <a:fillRect/>
          </a:stretch>
        </p:blipFill>
        <p:spPr bwMode="auto">
          <a:xfrm>
            <a:off x="6677025" y="1796525"/>
            <a:ext cx="1981200" cy="2297637"/>
          </a:xfrm>
          <a:prstGeom prst="rect">
            <a:avLst/>
          </a:prstGeom>
          <a:noFill/>
        </p:spPr>
      </p:pic>
      <p:sp>
        <p:nvSpPr>
          <p:cNvPr id="17" name="Text Placeholder 3"/>
          <p:cNvSpPr>
            <a:spLocks noGrp="1"/>
          </p:cNvSpPr>
          <p:nvPr>
            <p:ph type="body" idx="13"/>
          </p:nvPr>
        </p:nvSpPr>
        <p:spPr>
          <a:xfrm>
            <a:off x="118424" y="542925"/>
            <a:ext cx="5129851" cy="352390"/>
          </a:xfrm>
        </p:spPr>
        <p:txBody>
          <a:bodyPr/>
          <a:lstStyle/>
          <a:p>
            <a:r>
              <a:rPr lang="en-US" dirty="0">
                <a:effectLst>
                  <a:outerShdw blurRad="38100" dist="38100" dir="2700000" algn="tl">
                    <a:srgbClr val="000000">
                      <a:alpha val="43137"/>
                    </a:srgbClr>
                  </a:outerShdw>
                </a:effectLst>
              </a:rPr>
              <a:t>Provide a Better Solution</a:t>
            </a:r>
          </a:p>
        </p:txBody>
      </p:sp>
      <p:sp>
        <p:nvSpPr>
          <p:cNvPr id="18" name="Title 2"/>
          <p:cNvSpPr>
            <a:spLocks noGrp="1"/>
          </p:cNvSpPr>
          <p:nvPr>
            <p:ph type="title"/>
          </p:nvPr>
        </p:nvSpPr>
        <p:spPr>
          <a:xfrm>
            <a:off x="94674" y="29063"/>
            <a:ext cx="6234875" cy="563562"/>
          </a:xfrm>
        </p:spPr>
        <p:txBody>
          <a:bodyPr/>
          <a:lstStyle/>
          <a:p>
            <a:r>
              <a:rPr lang="en-US" sz="3000" b="1" dirty="0">
                <a:effectLst>
                  <a:outerShdw blurRad="38100" dist="38100" dir="2700000" algn="tl">
                    <a:srgbClr val="000000">
                      <a:alpha val="43137"/>
                    </a:srgbClr>
                  </a:outerShdw>
                </a:effectLst>
              </a:rPr>
              <a:t>SERVE</a:t>
            </a:r>
          </a:p>
        </p:txBody>
      </p:sp>
      <p:pic>
        <p:nvPicPr>
          <p:cNvPr id="10246" name="Picture 6" descr="http://www.ptproductsonline.com/issues/images/2007-03/2007-03_01-3.jpg"/>
          <p:cNvPicPr>
            <a:picLocks noChangeAspect="1" noChangeArrowheads="1"/>
          </p:cNvPicPr>
          <p:nvPr/>
        </p:nvPicPr>
        <p:blipFill>
          <a:blip r:embed="rId3"/>
          <a:srcRect/>
          <a:stretch>
            <a:fillRect/>
          </a:stretch>
        </p:blipFill>
        <p:spPr bwMode="auto">
          <a:xfrm>
            <a:off x="1831975" y="1789112"/>
            <a:ext cx="1524000" cy="2295526"/>
          </a:xfrm>
          <a:prstGeom prst="rect">
            <a:avLst/>
          </a:prstGeom>
          <a:noFill/>
        </p:spPr>
      </p:pic>
      <p:pic>
        <p:nvPicPr>
          <p:cNvPr id="10247" name="Picture 7" descr="http://www.ptproductsonline.com/issues/images/2007-03/2007-03_01-2.jpg"/>
          <p:cNvPicPr>
            <a:picLocks noChangeAspect="1" noChangeArrowheads="1"/>
          </p:cNvPicPr>
          <p:nvPr/>
        </p:nvPicPr>
        <p:blipFill>
          <a:blip r:embed="rId4"/>
          <a:srcRect/>
          <a:stretch>
            <a:fillRect/>
          </a:stretch>
        </p:blipFill>
        <p:spPr bwMode="auto">
          <a:xfrm>
            <a:off x="276225" y="1790700"/>
            <a:ext cx="1524000" cy="2295525"/>
          </a:xfrm>
          <a:prstGeom prst="rect">
            <a:avLst/>
          </a:prstGeom>
          <a:noFill/>
        </p:spPr>
      </p:pic>
      <p:sp>
        <p:nvSpPr>
          <p:cNvPr id="16" name="Rectangle 15"/>
          <p:cNvSpPr/>
          <p:nvPr/>
        </p:nvSpPr>
        <p:spPr>
          <a:xfrm>
            <a:off x="219075" y="4094887"/>
            <a:ext cx="3124200" cy="1323439"/>
          </a:xfrm>
          <a:prstGeom prst="rect">
            <a:avLst/>
          </a:prstGeom>
        </p:spPr>
        <p:txBody>
          <a:bodyPr wrap="square">
            <a:spAutoFit/>
          </a:bodyPr>
          <a:lstStyle/>
          <a:p>
            <a:r>
              <a:rPr lang="en-US" sz="1600" dirty="0">
                <a:solidFill>
                  <a:schemeClr val="bg1">
                    <a:lumMod val="10000"/>
                  </a:schemeClr>
                </a:solidFill>
              </a:rPr>
              <a:t>A patient ambulates with the a walker with a ceiling lift attached in case his legs buckle. The lift prevents him from falling while his PT assists</a:t>
            </a:r>
          </a:p>
        </p:txBody>
      </p:sp>
      <p:sp>
        <p:nvSpPr>
          <p:cNvPr id="20" name="Rektangel 51"/>
          <p:cNvSpPr>
            <a:spLocks noChangeArrowheads="1"/>
          </p:cNvSpPr>
          <p:nvPr/>
        </p:nvSpPr>
        <p:spPr bwMode="auto">
          <a:xfrm>
            <a:off x="253111" y="1468818"/>
            <a:ext cx="3090164"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pPr algn="ctr"/>
            <a:r>
              <a:rPr lang="en-US" sz="1000" b="1" dirty="0">
                <a:solidFill>
                  <a:schemeClr val="bg1">
                    <a:lumMod val="10000"/>
                  </a:schemeClr>
                </a:solidFill>
              </a:rPr>
              <a:t>GAIT TRAINING</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pic>
        <p:nvPicPr>
          <p:cNvPr id="21" name="Picture 8" descr="http://pt.uindy.edu/images/Van_Mike_0517.jpg"/>
          <p:cNvPicPr>
            <a:picLocks noChangeAspect="1" noChangeArrowheads="1"/>
          </p:cNvPicPr>
          <p:nvPr/>
        </p:nvPicPr>
        <p:blipFill>
          <a:blip r:embed="rId5" cstate="print"/>
          <a:srcRect/>
          <a:stretch>
            <a:fillRect/>
          </a:stretch>
        </p:blipFill>
        <p:spPr bwMode="auto">
          <a:xfrm>
            <a:off x="3782050" y="1789112"/>
            <a:ext cx="2485400" cy="2305050"/>
          </a:xfrm>
          <a:prstGeom prst="rect">
            <a:avLst/>
          </a:prstGeom>
          <a:noFill/>
        </p:spPr>
      </p:pic>
      <p:sp>
        <p:nvSpPr>
          <p:cNvPr id="22" name="Rectangle 21"/>
          <p:cNvSpPr/>
          <p:nvPr/>
        </p:nvSpPr>
        <p:spPr>
          <a:xfrm>
            <a:off x="3696325" y="4094887"/>
            <a:ext cx="2714625" cy="1077218"/>
          </a:xfrm>
          <a:prstGeom prst="rect">
            <a:avLst/>
          </a:prstGeom>
        </p:spPr>
        <p:txBody>
          <a:bodyPr wrap="square">
            <a:spAutoFit/>
          </a:bodyPr>
          <a:lstStyle/>
          <a:p>
            <a:r>
              <a:rPr lang="en-US" sz="1600" dirty="0">
                <a:solidFill>
                  <a:schemeClr val="bg1">
                    <a:lumMod val="10000"/>
                  </a:schemeClr>
                </a:solidFill>
              </a:rPr>
              <a:t>A patient with an amputated leg navigates the stairs with only two PTs to protect him from a potential fall.</a:t>
            </a:r>
          </a:p>
        </p:txBody>
      </p:sp>
      <p:sp>
        <p:nvSpPr>
          <p:cNvPr id="25" name="Rektangel 51"/>
          <p:cNvSpPr>
            <a:spLocks noChangeArrowheads="1"/>
          </p:cNvSpPr>
          <p:nvPr/>
        </p:nvSpPr>
        <p:spPr bwMode="auto">
          <a:xfrm>
            <a:off x="3773414" y="1478343"/>
            <a:ext cx="2474986"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pPr algn="ctr"/>
            <a:r>
              <a:rPr lang="en-US" sz="1000" b="1" dirty="0">
                <a:solidFill>
                  <a:schemeClr val="bg1">
                    <a:lumMod val="10000"/>
                  </a:schemeClr>
                </a:solidFill>
              </a:rPr>
              <a:t>STAIR CLIMBING</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26" name="Rektangel 51"/>
          <p:cNvSpPr>
            <a:spLocks noChangeArrowheads="1"/>
          </p:cNvSpPr>
          <p:nvPr/>
        </p:nvSpPr>
        <p:spPr bwMode="auto">
          <a:xfrm>
            <a:off x="6667500" y="1468818"/>
            <a:ext cx="1981200"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pPr algn="ctr"/>
            <a:r>
              <a:rPr lang="en-US" sz="1000" b="1" dirty="0">
                <a:solidFill>
                  <a:schemeClr val="bg1">
                    <a:lumMod val="10000"/>
                  </a:schemeClr>
                </a:solidFill>
              </a:rPr>
              <a:t>BALANCE EXERCISES</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27" name="Rectangle 26"/>
          <p:cNvSpPr/>
          <p:nvPr/>
        </p:nvSpPr>
        <p:spPr>
          <a:xfrm>
            <a:off x="6572250" y="4094887"/>
            <a:ext cx="2162175" cy="830997"/>
          </a:xfrm>
          <a:prstGeom prst="rect">
            <a:avLst/>
          </a:prstGeom>
        </p:spPr>
        <p:txBody>
          <a:bodyPr wrap="square">
            <a:spAutoFit/>
          </a:bodyPr>
          <a:lstStyle/>
          <a:p>
            <a:r>
              <a:rPr lang="en-US" sz="1600" dirty="0">
                <a:solidFill>
                  <a:schemeClr val="bg1">
                    <a:lumMod val="10000"/>
                  </a:schemeClr>
                </a:solidFill>
              </a:rPr>
              <a:t>A patient practices balance exercises on a “fall arrest” system.</a:t>
            </a:r>
          </a:p>
        </p:txBody>
      </p:sp>
      <p:sp>
        <p:nvSpPr>
          <p:cNvPr id="28" name="TextBox 27"/>
          <p:cNvSpPr txBox="1"/>
          <p:nvPr/>
        </p:nvSpPr>
        <p:spPr>
          <a:xfrm>
            <a:off x="752474" y="5715000"/>
            <a:ext cx="2171701" cy="369332"/>
          </a:xfrm>
          <a:prstGeom prst="rect">
            <a:avLst/>
          </a:prstGeom>
          <a:noFill/>
        </p:spPr>
        <p:txBody>
          <a:bodyPr wrap="square" rtlCol="0">
            <a:spAutoFit/>
          </a:bodyPr>
          <a:lstStyle/>
          <a:p>
            <a:r>
              <a:rPr lang="en-US" dirty="0">
                <a:solidFill>
                  <a:srgbClr val="E83618"/>
                </a:solidFill>
              </a:rPr>
              <a:t>Multiple Equipment</a:t>
            </a:r>
          </a:p>
        </p:txBody>
      </p:sp>
      <p:sp>
        <p:nvSpPr>
          <p:cNvPr id="29" name="TextBox 28"/>
          <p:cNvSpPr txBox="1"/>
          <p:nvPr/>
        </p:nvSpPr>
        <p:spPr>
          <a:xfrm>
            <a:off x="4067175" y="5705475"/>
            <a:ext cx="2200276" cy="369332"/>
          </a:xfrm>
          <a:prstGeom prst="rect">
            <a:avLst/>
          </a:prstGeom>
          <a:noFill/>
        </p:spPr>
        <p:txBody>
          <a:bodyPr wrap="square" rtlCol="0">
            <a:spAutoFit/>
          </a:bodyPr>
          <a:lstStyle/>
          <a:p>
            <a:r>
              <a:rPr lang="en-US" dirty="0">
                <a:solidFill>
                  <a:srgbClr val="E83618"/>
                </a:solidFill>
              </a:rPr>
              <a:t>Multiple Therapists</a:t>
            </a:r>
          </a:p>
        </p:txBody>
      </p:sp>
      <p:sp>
        <p:nvSpPr>
          <p:cNvPr id="31" name="Multiply 30"/>
          <p:cNvSpPr/>
          <p:nvPr/>
        </p:nvSpPr>
        <p:spPr>
          <a:xfrm>
            <a:off x="209550" y="5524500"/>
            <a:ext cx="561975" cy="704850"/>
          </a:xfrm>
          <a:prstGeom prst="mathMultiply">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3562351" y="5524500"/>
            <a:ext cx="446104" cy="704850"/>
          </a:xfrm>
          <a:prstGeom prst="mathMultiply">
            <a:avLst/>
          </a:prstGeom>
          <a:solidFill>
            <a:srgbClr val="E8361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6386" name="Picture 2" descr="http://t1.gstatic.com/images?q=tbn:ANd9GcQuYitLtb3WNqilcGGZf0AtQh_Ahq-2U4j6NR6lAZjcylN1pASFNg"/>
          <p:cNvPicPr>
            <a:picLocks noChangeAspect="1" noChangeArrowheads="1"/>
          </p:cNvPicPr>
          <p:nvPr/>
        </p:nvPicPr>
        <p:blipFill>
          <a:blip r:embed="rId6"/>
          <a:srcRect b="12727"/>
          <a:stretch>
            <a:fillRect/>
          </a:stretch>
        </p:blipFill>
        <p:spPr bwMode="auto">
          <a:xfrm>
            <a:off x="6378576" y="5562600"/>
            <a:ext cx="604086" cy="457200"/>
          </a:xfrm>
          <a:prstGeom prst="rect">
            <a:avLst/>
          </a:prstGeom>
          <a:noFill/>
        </p:spPr>
      </p:pic>
      <p:sp>
        <p:nvSpPr>
          <p:cNvPr id="30" name="TextBox 29"/>
          <p:cNvSpPr txBox="1"/>
          <p:nvPr/>
        </p:nvSpPr>
        <p:spPr>
          <a:xfrm>
            <a:off x="6800850" y="5715000"/>
            <a:ext cx="2095499" cy="369332"/>
          </a:xfrm>
          <a:prstGeom prst="rect">
            <a:avLst/>
          </a:prstGeom>
          <a:noFill/>
        </p:spPr>
        <p:txBody>
          <a:bodyPr wrap="square" rtlCol="0">
            <a:spAutoFit/>
          </a:bodyPr>
          <a:lstStyle/>
          <a:p>
            <a:r>
              <a:rPr lang="en-US" dirty="0">
                <a:solidFill>
                  <a:srgbClr val="538022"/>
                </a:solidFill>
              </a:rPr>
              <a:t>Multiple Exercises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ppt_x"/>
                                          </p:val>
                                        </p:tav>
                                        <p:tav tm="100000">
                                          <p:val>
                                            <p:strVal val="#ppt_x"/>
                                          </p:val>
                                        </p:tav>
                                      </p:tavLst>
                                    </p:anim>
                                    <p:anim calcmode="lin" valueType="num">
                                      <p:cBhvr additive="base">
                                        <p:cTn id="8" dur="500" fill="hold"/>
                                        <p:tgtEl>
                                          <p:spTgt spid="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ppt_x"/>
                                          </p:val>
                                        </p:tav>
                                        <p:tav tm="100000">
                                          <p:val>
                                            <p:strVal val="#ppt_x"/>
                                          </p:val>
                                        </p:tav>
                                      </p:tavLst>
                                    </p:anim>
                                    <p:anim calcmode="lin" valueType="num">
                                      <p:cBhvr additive="base">
                                        <p:cTn id="18" dur="500" fill="hold"/>
                                        <p:tgtEl>
                                          <p:spTgt spid="3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anim calcmode="lin" valueType="num">
                                      <p:cBhvr additive="base">
                                        <p:cTn id="21" dur="500" fill="hold"/>
                                        <p:tgtEl>
                                          <p:spTgt spid="29"/>
                                        </p:tgtEl>
                                        <p:attrNameLst>
                                          <p:attrName>ppt_x</p:attrName>
                                        </p:attrNameLst>
                                      </p:cBhvr>
                                      <p:tavLst>
                                        <p:tav tm="0">
                                          <p:val>
                                            <p:strVal val="#ppt_x"/>
                                          </p:val>
                                        </p:tav>
                                        <p:tav tm="100000">
                                          <p:val>
                                            <p:strVal val="#ppt_x"/>
                                          </p:val>
                                        </p:tav>
                                      </p:tavLst>
                                    </p:anim>
                                    <p:anim calcmode="lin" valueType="num">
                                      <p:cBhvr additive="base">
                                        <p:cTn id="2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16386"/>
                                        </p:tgtEl>
                                        <p:attrNameLst>
                                          <p:attrName>style.visibility</p:attrName>
                                        </p:attrNameLst>
                                      </p:cBhvr>
                                      <p:to>
                                        <p:strVal val="visible"/>
                                      </p:to>
                                    </p:set>
                                    <p:anim calcmode="lin" valueType="num">
                                      <p:cBhvr additive="base">
                                        <p:cTn id="27" dur="500" fill="hold"/>
                                        <p:tgtEl>
                                          <p:spTgt spid="16386"/>
                                        </p:tgtEl>
                                        <p:attrNameLst>
                                          <p:attrName>ppt_x</p:attrName>
                                        </p:attrNameLst>
                                      </p:cBhvr>
                                      <p:tavLst>
                                        <p:tav tm="0">
                                          <p:val>
                                            <p:strVal val="#ppt_x"/>
                                          </p:val>
                                        </p:tav>
                                        <p:tav tm="100000">
                                          <p:val>
                                            <p:strVal val="#ppt_x"/>
                                          </p:val>
                                        </p:tav>
                                      </p:tavLst>
                                    </p:anim>
                                    <p:anim calcmode="lin" valueType="num">
                                      <p:cBhvr additive="base">
                                        <p:cTn id="28" dur="500" fill="hold"/>
                                        <p:tgtEl>
                                          <p:spTgt spid="1638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1" grpId="0" animBg="1"/>
      <p:bldP spid="32" grpId="0" animBg="1"/>
      <p:bldP spid="3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51"/>
          <p:cNvSpPr>
            <a:spLocks noChangeArrowheads="1"/>
          </p:cNvSpPr>
          <p:nvPr/>
        </p:nvSpPr>
        <p:spPr bwMode="auto">
          <a:xfrm>
            <a:off x="116994" y="1668841"/>
            <a:ext cx="2226155" cy="219064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t"/>
          <a:lstStyle/>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r>
              <a:rPr lang="da-DK" sz="1100" dirty="0">
                <a:solidFill>
                  <a:srgbClr val="171717"/>
                </a:solidFill>
                <a:latin typeface="Arial" pitchFamily="34" charset="0"/>
                <a:cs typeface="Arial" pitchFamily="34" charset="0"/>
              </a:rPr>
              <a:t>A low headroom, aluminum rail configuration lengths to at least  75 feet.  Straight and curved track </a:t>
            </a:r>
            <a:r>
              <a:rPr lang="en-US" sz="1100" dirty="0">
                <a:solidFill>
                  <a:srgbClr val="171717"/>
                </a:solidFill>
                <a:latin typeface="Arial" pitchFamily="34" charset="0"/>
                <a:cs typeface="Arial" pitchFamily="34" charset="0"/>
              </a:rPr>
              <a:t>will be available</a:t>
            </a:r>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endParaRPr>
          </a:p>
          <a:p>
            <a:endParaRPr lang="da-DK" sz="1100" dirty="0">
              <a:solidFill>
                <a:srgbClr val="171717"/>
              </a:solidFill>
            </a:endParaRPr>
          </a:p>
          <a:p>
            <a:endParaRPr lang="da-DK" sz="1100" dirty="0">
              <a:solidFill>
                <a:srgbClr val="171717"/>
              </a:solidFill>
            </a:endParaRPr>
          </a:p>
          <a:p>
            <a:pPr algn="just"/>
            <a:endParaRPr lang="da-DK" sz="1200" dirty="0">
              <a:solidFill>
                <a:srgbClr val="171717"/>
              </a:solidFill>
            </a:endParaRPr>
          </a:p>
          <a:p>
            <a:endParaRPr lang="da-DK" sz="1200" dirty="0">
              <a:solidFill>
                <a:srgbClr val="171717"/>
              </a:solidFill>
            </a:endParaRPr>
          </a:p>
        </p:txBody>
      </p:sp>
      <p:grpSp>
        <p:nvGrpSpPr>
          <p:cNvPr id="2" name="Gruppe 27"/>
          <p:cNvGrpSpPr>
            <a:grpSpLocks/>
          </p:cNvGrpSpPr>
          <p:nvPr/>
        </p:nvGrpSpPr>
        <p:grpSpPr bwMode="auto">
          <a:xfrm>
            <a:off x="116994" y="1354114"/>
            <a:ext cx="2226155" cy="248690"/>
            <a:chOff x="927100" y="3327400"/>
            <a:chExt cx="7340600" cy="280988"/>
          </a:xfrm>
        </p:grpSpPr>
        <p:sp>
          <p:nvSpPr>
            <p:cNvPr id="9"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Rail</a:t>
              </a:r>
            </a:p>
          </p:txBody>
        </p:sp>
        <p:sp>
          <p:nvSpPr>
            <p:cNvPr id="10"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sp>
        <p:nvSpPr>
          <p:cNvPr id="18" name="Rektangel 51"/>
          <p:cNvSpPr>
            <a:spLocks noChangeArrowheads="1"/>
          </p:cNvSpPr>
          <p:nvPr/>
        </p:nvSpPr>
        <p:spPr bwMode="auto">
          <a:xfrm>
            <a:off x="2393470" y="1668842"/>
            <a:ext cx="2159480" cy="219064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t"/>
          <a:lstStyle/>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endParaRPr lang="en-US" sz="1100" dirty="0">
              <a:solidFill>
                <a:schemeClr val="bg1">
                  <a:lumMod val="10000"/>
                </a:schemeClr>
              </a:solidFill>
              <a:latin typeface="Arial" pitchFamily="34" charset="0"/>
              <a:cs typeface="Arial" pitchFamily="34" charset="0"/>
            </a:endParaRPr>
          </a:p>
          <a:p>
            <a:r>
              <a:rPr lang="en-US" sz="1100" dirty="0">
                <a:solidFill>
                  <a:schemeClr val="bg1">
                    <a:lumMod val="10000"/>
                  </a:schemeClr>
                </a:solidFill>
                <a:latin typeface="Arial" pitchFamily="34" charset="0"/>
                <a:cs typeface="Arial" pitchFamily="34" charset="0"/>
              </a:rPr>
              <a:t>Two patient </a:t>
            </a:r>
            <a:r>
              <a:rPr lang="en-US" sz="1100" u="sng" dirty="0">
                <a:solidFill>
                  <a:schemeClr val="bg1">
                    <a:lumMod val="10000"/>
                  </a:schemeClr>
                </a:solidFill>
                <a:latin typeface="Arial" pitchFamily="34" charset="0"/>
                <a:cs typeface="Arial" pitchFamily="34" charset="0"/>
              </a:rPr>
              <a:t>support</a:t>
            </a:r>
            <a:r>
              <a:rPr lang="en-US" sz="1100" dirty="0">
                <a:solidFill>
                  <a:schemeClr val="bg1">
                    <a:lumMod val="10000"/>
                  </a:schemeClr>
                </a:solidFill>
                <a:latin typeface="Arial" pitchFamily="34" charset="0"/>
                <a:cs typeface="Arial" pitchFamily="34" charset="0"/>
              </a:rPr>
              <a:t> modes:  Static body-weight support and dynamic body-weight support </a:t>
            </a:r>
          </a:p>
          <a:p>
            <a:endParaRPr lang="da-DK" sz="1100" dirty="0">
              <a:solidFill>
                <a:srgbClr val="171717"/>
              </a:solidFill>
            </a:endParaRPr>
          </a:p>
          <a:p>
            <a:endParaRPr lang="da-DK" sz="1100" dirty="0">
              <a:solidFill>
                <a:srgbClr val="171717"/>
              </a:solidFill>
            </a:endParaRPr>
          </a:p>
          <a:p>
            <a:endParaRPr lang="da-DK" sz="1100" dirty="0">
              <a:solidFill>
                <a:srgbClr val="171717"/>
              </a:solidFill>
            </a:endParaRPr>
          </a:p>
        </p:txBody>
      </p:sp>
      <p:grpSp>
        <p:nvGrpSpPr>
          <p:cNvPr id="3" name="Gruppe 27"/>
          <p:cNvGrpSpPr>
            <a:grpSpLocks/>
          </p:cNvGrpSpPr>
          <p:nvPr/>
        </p:nvGrpSpPr>
        <p:grpSpPr bwMode="auto">
          <a:xfrm>
            <a:off x="2393470" y="1354114"/>
            <a:ext cx="2159480" cy="248690"/>
            <a:chOff x="927100" y="3327400"/>
            <a:chExt cx="7340600" cy="280988"/>
          </a:xfrm>
        </p:grpSpPr>
        <p:sp>
          <p:nvSpPr>
            <p:cNvPr id="20"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Actuator</a:t>
              </a:r>
            </a:p>
          </p:txBody>
        </p:sp>
        <p:sp>
          <p:nvSpPr>
            <p:cNvPr id="21"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sp>
        <p:nvSpPr>
          <p:cNvPr id="23" name="Rektangel 51"/>
          <p:cNvSpPr>
            <a:spLocks noChangeArrowheads="1"/>
          </p:cNvSpPr>
          <p:nvPr/>
        </p:nvSpPr>
        <p:spPr bwMode="auto">
          <a:xfrm>
            <a:off x="6822595" y="1668842"/>
            <a:ext cx="2159480" cy="219064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t"/>
          <a:lstStyle/>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r>
              <a:rPr lang="da-DK" sz="1100" dirty="0">
                <a:solidFill>
                  <a:srgbClr val="171717"/>
                </a:solidFill>
                <a:latin typeface="Arial" pitchFamily="34" charset="0"/>
                <a:cs typeface="Arial" pitchFamily="34" charset="0"/>
              </a:rPr>
              <a:t>A hands -free means of control for quick adjustments without leaving the patients side.</a:t>
            </a:r>
          </a:p>
          <a:p>
            <a:endParaRPr lang="da-DK" sz="1100" dirty="0">
              <a:solidFill>
                <a:srgbClr val="171717"/>
              </a:solidFill>
            </a:endParaRPr>
          </a:p>
          <a:p>
            <a:endParaRPr lang="da-DK" sz="1100" dirty="0">
              <a:solidFill>
                <a:srgbClr val="171717"/>
              </a:solidFill>
            </a:endParaRPr>
          </a:p>
          <a:p>
            <a:endParaRPr lang="da-DK" sz="1100" dirty="0">
              <a:solidFill>
                <a:srgbClr val="171717"/>
              </a:solidFill>
            </a:endParaRPr>
          </a:p>
        </p:txBody>
      </p:sp>
      <p:grpSp>
        <p:nvGrpSpPr>
          <p:cNvPr id="4" name="Gruppe 27"/>
          <p:cNvGrpSpPr>
            <a:grpSpLocks/>
          </p:cNvGrpSpPr>
          <p:nvPr/>
        </p:nvGrpSpPr>
        <p:grpSpPr bwMode="auto">
          <a:xfrm>
            <a:off x="6822595" y="1354114"/>
            <a:ext cx="2159480" cy="248690"/>
            <a:chOff x="927100" y="3327400"/>
            <a:chExt cx="7340600" cy="280988"/>
          </a:xfrm>
        </p:grpSpPr>
        <p:sp>
          <p:nvSpPr>
            <p:cNvPr id="25"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Interface &amp; Controls</a:t>
              </a:r>
            </a:p>
          </p:txBody>
        </p:sp>
        <p:sp>
          <p:nvSpPr>
            <p:cNvPr id="26"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sp>
        <p:nvSpPr>
          <p:cNvPr id="28" name="Rektangel 51"/>
          <p:cNvSpPr>
            <a:spLocks noChangeArrowheads="1"/>
          </p:cNvSpPr>
          <p:nvPr/>
        </p:nvSpPr>
        <p:spPr bwMode="auto">
          <a:xfrm>
            <a:off x="4612795" y="1668841"/>
            <a:ext cx="2159480" cy="2190640"/>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anchor="t"/>
          <a:lstStyle/>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endParaRPr lang="da-DK" sz="1100" dirty="0">
              <a:solidFill>
                <a:srgbClr val="171717"/>
              </a:solidFill>
              <a:latin typeface="Arial" pitchFamily="34" charset="0"/>
              <a:cs typeface="Arial" pitchFamily="34" charset="0"/>
            </a:endParaRPr>
          </a:p>
          <a:p>
            <a:r>
              <a:rPr lang="da-DK" sz="1100" dirty="0">
                <a:solidFill>
                  <a:srgbClr val="171717"/>
                </a:solidFill>
                <a:latin typeface="Arial" pitchFamily="34" charset="0"/>
                <a:cs typeface="Arial" pitchFamily="34" charset="0"/>
              </a:rPr>
              <a:t>A harness that is designed  specifically for walking  and unweighting.  </a:t>
            </a:r>
          </a:p>
          <a:p>
            <a:endParaRPr lang="da-DK" sz="1100" dirty="0">
              <a:solidFill>
                <a:srgbClr val="171717"/>
              </a:solidFill>
            </a:endParaRPr>
          </a:p>
        </p:txBody>
      </p:sp>
      <p:grpSp>
        <p:nvGrpSpPr>
          <p:cNvPr id="5" name="Gruppe 27"/>
          <p:cNvGrpSpPr>
            <a:grpSpLocks/>
          </p:cNvGrpSpPr>
          <p:nvPr/>
        </p:nvGrpSpPr>
        <p:grpSpPr bwMode="auto">
          <a:xfrm>
            <a:off x="4612795" y="1354114"/>
            <a:ext cx="2159480" cy="248690"/>
            <a:chOff x="927100" y="3327400"/>
            <a:chExt cx="7340600" cy="280988"/>
          </a:xfrm>
        </p:grpSpPr>
        <p:sp>
          <p:nvSpPr>
            <p:cNvPr id="30"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Harness</a:t>
              </a:r>
            </a:p>
          </p:txBody>
        </p:sp>
        <p:sp>
          <p:nvSpPr>
            <p:cNvPr id="31"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sp>
        <p:nvSpPr>
          <p:cNvPr id="33" name="Title 2"/>
          <p:cNvSpPr>
            <a:spLocks noGrp="1"/>
          </p:cNvSpPr>
          <p:nvPr>
            <p:ph type="title"/>
          </p:nvPr>
        </p:nvSpPr>
        <p:spPr>
          <a:xfrm>
            <a:off x="94674" y="29063"/>
            <a:ext cx="6234875" cy="563562"/>
          </a:xfrm>
        </p:spPr>
        <p:txBody>
          <a:bodyPr/>
          <a:lstStyle/>
          <a:p>
            <a:r>
              <a:rPr lang="en-US" sz="3000" b="1" dirty="0">
                <a:effectLst>
                  <a:outerShdw blurRad="38100" dist="38100" dir="2700000" algn="tl">
                    <a:srgbClr val="000000">
                      <a:alpha val="43137"/>
                    </a:srgbClr>
                  </a:outerShdw>
                </a:effectLst>
              </a:rPr>
              <a:t>INNOVATE</a:t>
            </a:r>
          </a:p>
        </p:txBody>
      </p:sp>
      <p:sp>
        <p:nvSpPr>
          <p:cNvPr id="34" name="Text Placeholder 3"/>
          <p:cNvSpPr>
            <a:spLocks noGrp="1"/>
          </p:cNvSpPr>
          <p:nvPr>
            <p:ph type="body" idx="13"/>
          </p:nvPr>
        </p:nvSpPr>
        <p:spPr>
          <a:xfrm>
            <a:off x="118424" y="542925"/>
            <a:ext cx="5129851" cy="352390"/>
          </a:xfrm>
        </p:spPr>
        <p:txBody>
          <a:bodyPr/>
          <a:lstStyle/>
          <a:p>
            <a:r>
              <a:rPr lang="en-US" sz="2000" dirty="0">
                <a:effectLst>
                  <a:outerShdw blurRad="38100" dist="38100" dir="2700000" algn="tl">
                    <a:srgbClr val="000000">
                      <a:alpha val="43137"/>
                    </a:srgbClr>
                  </a:outerShdw>
                </a:effectLst>
              </a:rPr>
              <a:t>Build it Smarter</a:t>
            </a:r>
          </a:p>
        </p:txBody>
      </p:sp>
      <p:grpSp>
        <p:nvGrpSpPr>
          <p:cNvPr id="6" name="Gruppe 27"/>
          <p:cNvGrpSpPr>
            <a:grpSpLocks/>
          </p:cNvGrpSpPr>
          <p:nvPr/>
        </p:nvGrpSpPr>
        <p:grpSpPr bwMode="auto">
          <a:xfrm>
            <a:off x="136045" y="4078763"/>
            <a:ext cx="2188055" cy="246888"/>
            <a:chOff x="927100" y="3327400"/>
            <a:chExt cx="7340600" cy="280988"/>
          </a:xfrm>
        </p:grpSpPr>
        <p:sp>
          <p:nvSpPr>
            <p:cNvPr id="32" name="Rektangel 32"/>
            <p:cNvSpPr>
              <a:spLocks noChangeArrowheads="1"/>
            </p:cNvSpPr>
            <p:nvPr/>
          </p:nvSpPr>
          <p:spPr bwMode="auto">
            <a:xfrm>
              <a:off x="927100" y="3327400"/>
              <a:ext cx="7340600" cy="280988"/>
            </a:xfrm>
            <a:prstGeom prst="rect">
              <a:avLst/>
            </a:prstGeom>
            <a:solidFill>
              <a:srgbClr val="0070C0"/>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defRPr/>
              </a:pPr>
              <a:r>
                <a:rPr lang="da-DK" sz="1600" noProof="1">
                  <a:solidFill>
                    <a:srgbClr val="FFFFFF"/>
                  </a:solidFill>
                  <a:latin typeface="Arial" pitchFamily="34" charset="0"/>
                </a:rPr>
                <a:t>Support Modes</a:t>
              </a:r>
            </a:p>
          </p:txBody>
        </p:sp>
        <p:sp>
          <p:nvSpPr>
            <p:cNvPr id="36" name="Rectangle 5"/>
            <p:cNvSpPr txBox="1">
              <a:spLocks noChangeArrowheads="1"/>
            </p:cNvSpPr>
            <p:nvPr/>
          </p:nvSpPr>
          <p:spPr bwMode="gray">
            <a:xfrm>
              <a:off x="1039812" y="3332164"/>
              <a:ext cx="7190507" cy="268810"/>
            </a:xfrm>
            <a:prstGeom prst="rect">
              <a:avLst/>
            </a:prstGeom>
            <a:noFill/>
            <a:ln w="9525">
              <a:noFill/>
              <a:miter lim="800000"/>
              <a:headEnd/>
              <a:tailEnd/>
            </a:ln>
          </p:spPr>
          <p:txBody>
            <a:bodyPr lIns="0" rIns="0" anchor="ctr"/>
            <a:lstStyle/>
            <a:p>
              <a:pPr defTabSz="914400" eaLnBrk="0" hangingPunct="0">
                <a:lnSpc>
                  <a:spcPct val="95000"/>
                </a:lnSpc>
              </a:pPr>
              <a:endParaRPr lang="en-US" sz="1200" dirty="0">
                <a:solidFill>
                  <a:schemeClr val="tx2"/>
                </a:solidFill>
              </a:endParaRPr>
            </a:p>
          </p:txBody>
        </p:sp>
      </p:grpSp>
      <p:pic>
        <p:nvPicPr>
          <p:cNvPr id="35852" name="Picture 12" descr="http://www.aretechllc.com/img/interface/ipad1.jpg"/>
          <p:cNvPicPr>
            <a:picLocks noChangeAspect="1" noChangeArrowheads="1"/>
          </p:cNvPicPr>
          <p:nvPr/>
        </p:nvPicPr>
        <p:blipFill>
          <a:blip r:embed="rId2"/>
          <a:srcRect/>
          <a:stretch>
            <a:fillRect/>
          </a:stretch>
        </p:blipFill>
        <p:spPr bwMode="auto">
          <a:xfrm>
            <a:off x="7267575" y="1811553"/>
            <a:ext cx="1104900" cy="1039343"/>
          </a:xfrm>
          <a:prstGeom prst="rect">
            <a:avLst/>
          </a:prstGeom>
          <a:noFill/>
        </p:spPr>
      </p:pic>
      <p:pic>
        <p:nvPicPr>
          <p:cNvPr id="43" name="Picture 2" descr="Standard Unweighing Harness"/>
          <p:cNvPicPr>
            <a:picLocks noChangeAspect="1" noChangeArrowheads="1"/>
          </p:cNvPicPr>
          <p:nvPr/>
        </p:nvPicPr>
        <p:blipFill>
          <a:blip r:embed="rId3" cstate="print"/>
          <a:srcRect l="29520" r="29151"/>
          <a:stretch>
            <a:fillRect/>
          </a:stretch>
        </p:blipFill>
        <p:spPr bwMode="auto">
          <a:xfrm>
            <a:off x="5025299" y="1762125"/>
            <a:ext cx="1137376" cy="1181100"/>
          </a:xfrm>
          <a:prstGeom prst="rect">
            <a:avLst/>
          </a:prstGeom>
          <a:noFill/>
        </p:spPr>
      </p:pic>
      <p:pic>
        <p:nvPicPr>
          <p:cNvPr id="44" name="Picture 43" descr="zerog4.jpg"/>
          <p:cNvPicPr/>
          <p:nvPr/>
        </p:nvPicPr>
        <p:blipFill>
          <a:blip r:embed="rId4" cstate="print"/>
          <a:stretch>
            <a:fillRect/>
          </a:stretch>
        </p:blipFill>
        <p:spPr>
          <a:xfrm>
            <a:off x="3844163" y="4685333"/>
            <a:ext cx="1426464" cy="1426464"/>
          </a:xfrm>
          <a:prstGeom prst="rect">
            <a:avLst/>
          </a:prstGeom>
          <a:ln>
            <a:solidFill>
              <a:schemeClr val="bg2">
                <a:lumMod val="75000"/>
              </a:schemeClr>
            </a:solidFill>
          </a:ln>
        </p:spPr>
      </p:pic>
      <p:pic>
        <p:nvPicPr>
          <p:cNvPr id="45" name="Picture 44" descr="Zerog1.jpg"/>
          <p:cNvPicPr/>
          <p:nvPr/>
        </p:nvPicPr>
        <p:blipFill>
          <a:blip r:embed="rId5" cstate="print"/>
          <a:stretch>
            <a:fillRect/>
          </a:stretch>
        </p:blipFill>
        <p:spPr>
          <a:xfrm>
            <a:off x="5658739" y="4685333"/>
            <a:ext cx="1426464" cy="1426464"/>
          </a:xfrm>
          <a:prstGeom prst="rect">
            <a:avLst/>
          </a:prstGeom>
          <a:ln>
            <a:solidFill>
              <a:schemeClr val="bg2">
                <a:lumMod val="75000"/>
              </a:schemeClr>
            </a:solidFill>
          </a:ln>
        </p:spPr>
      </p:pic>
      <p:pic>
        <p:nvPicPr>
          <p:cNvPr id="46" name="Picture 45" descr="zerog3.jpg"/>
          <p:cNvPicPr/>
          <p:nvPr/>
        </p:nvPicPr>
        <p:blipFill>
          <a:blip r:embed="rId6" cstate="print"/>
          <a:stretch>
            <a:fillRect/>
          </a:stretch>
        </p:blipFill>
        <p:spPr>
          <a:xfrm>
            <a:off x="2029587" y="4685333"/>
            <a:ext cx="1426464" cy="1426464"/>
          </a:xfrm>
          <a:prstGeom prst="rect">
            <a:avLst/>
          </a:prstGeom>
          <a:ln>
            <a:solidFill>
              <a:schemeClr val="bg2">
                <a:lumMod val="75000"/>
              </a:schemeClr>
            </a:solidFill>
          </a:ln>
        </p:spPr>
      </p:pic>
      <p:pic>
        <p:nvPicPr>
          <p:cNvPr id="7170" name="Picture 2" descr="http://aretechllc.com/img/gallery/img/d4.jpg">
            <a:hlinkClick r:id="rId7"/>
          </p:cNvPr>
          <p:cNvPicPr>
            <a:picLocks noChangeAspect="1" noChangeArrowheads="1"/>
          </p:cNvPicPr>
          <p:nvPr/>
        </p:nvPicPr>
        <p:blipFill>
          <a:blip r:embed="rId8"/>
          <a:srcRect/>
          <a:stretch>
            <a:fillRect/>
          </a:stretch>
        </p:blipFill>
        <p:spPr bwMode="auto">
          <a:xfrm>
            <a:off x="7473315" y="4685333"/>
            <a:ext cx="1426464" cy="1426464"/>
          </a:xfrm>
          <a:prstGeom prst="rect">
            <a:avLst/>
          </a:prstGeom>
          <a:noFill/>
          <a:ln>
            <a:solidFill>
              <a:schemeClr val="bg2">
                <a:lumMod val="75000"/>
              </a:schemeClr>
            </a:solidFill>
          </a:ln>
        </p:spPr>
      </p:pic>
      <p:sp>
        <p:nvSpPr>
          <p:cNvPr id="48" name="Rektangel 51"/>
          <p:cNvSpPr>
            <a:spLocks noChangeArrowheads="1"/>
          </p:cNvSpPr>
          <p:nvPr/>
        </p:nvSpPr>
        <p:spPr bwMode="auto">
          <a:xfrm>
            <a:off x="2402995" y="4077200"/>
            <a:ext cx="6569555" cy="257175"/>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pPr marL="114300" indent="-114300"/>
            <a:r>
              <a:rPr lang="en-US" sz="1100" b="1" dirty="0">
                <a:solidFill>
                  <a:schemeClr val="bg1">
                    <a:lumMod val="10000"/>
                  </a:schemeClr>
                </a:solidFill>
              </a:rPr>
              <a:t>All time fall arrest with adjustable limits for safety, stumble recovery, and progress flexibility</a:t>
            </a:r>
            <a:endParaRPr lang="da-DK" sz="1200" b="1" dirty="0">
              <a:solidFill>
                <a:srgbClr val="171717"/>
              </a:solidFill>
            </a:endParaRPr>
          </a:p>
        </p:txBody>
      </p:sp>
      <p:sp>
        <p:nvSpPr>
          <p:cNvPr id="49" name="Rektangel 51"/>
          <p:cNvSpPr>
            <a:spLocks noChangeArrowheads="1"/>
          </p:cNvSpPr>
          <p:nvPr/>
        </p:nvSpPr>
        <p:spPr bwMode="auto">
          <a:xfrm>
            <a:off x="205486"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Gait Training</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pic>
        <p:nvPicPr>
          <p:cNvPr id="7172" name="Picture 4" descr="http://aretechllc.com/img/gallery/img/c2.jpg">
            <a:hlinkClick r:id="rId9"/>
          </p:cNvPr>
          <p:cNvPicPr>
            <a:picLocks noChangeAspect="1" noChangeArrowheads="1"/>
          </p:cNvPicPr>
          <p:nvPr/>
        </p:nvPicPr>
        <p:blipFill>
          <a:blip r:embed="rId10"/>
          <a:srcRect/>
          <a:stretch>
            <a:fillRect/>
          </a:stretch>
        </p:blipFill>
        <p:spPr bwMode="auto">
          <a:xfrm>
            <a:off x="212725" y="4683047"/>
            <a:ext cx="1428750" cy="1428750"/>
          </a:xfrm>
          <a:prstGeom prst="rect">
            <a:avLst/>
          </a:prstGeom>
          <a:noFill/>
          <a:ln>
            <a:solidFill>
              <a:schemeClr val="bg2">
                <a:lumMod val="75000"/>
              </a:schemeClr>
            </a:solidFill>
          </a:ln>
        </p:spPr>
      </p:pic>
      <p:sp>
        <p:nvSpPr>
          <p:cNvPr id="50" name="Rektangel 51"/>
          <p:cNvSpPr>
            <a:spLocks noChangeArrowheads="1"/>
          </p:cNvSpPr>
          <p:nvPr/>
        </p:nvSpPr>
        <p:spPr bwMode="auto">
          <a:xfrm>
            <a:off x="2020062"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Sit-to-Stand</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51" name="Rektangel 51"/>
          <p:cNvSpPr>
            <a:spLocks noChangeArrowheads="1"/>
          </p:cNvSpPr>
          <p:nvPr/>
        </p:nvSpPr>
        <p:spPr bwMode="auto">
          <a:xfrm>
            <a:off x="3834638"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Floor-to-Stand</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52" name="Rektangel 51"/>
          <p:cNvSpPr>
            <a:spLocks noChangeArrowheads="1"/>
          </p:cNvSpPr>
          <p:nvPr/>
        </p:nvSpPr>
        <p:spPr bwMode="auto">
          <a:xfrm>
            <a:off x="5649214"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Stairs</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sp>
        <p:nvSpPr>
          <p:cNvPr id="53" name="Rektangel 51"/>
          <p:cNvSpPr>
            <a:spLocks noChangeArrowheads="1"/>
          </p:cNvSpPr>
          <p:nvPr/>
        </p:nvSpPr>
        <p:spPr bwMode="auto">
          <a:xfrm>
            <a:off x="7463790" y="6155118"/>
            <a:ext cx="1444752" cy="236158"/>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t"/>
          <a:lstStyle/>
          <a:p>
            <a:r>
              <a:rPr lang="en-US" sz="1000" b="1" dirty="0">
                <a:solidFill>
                  <a:schemeClr val="bg1">
                    <a:lumMod val="10000"/>
                  </a:schemeClr>
                </a:solidFill>
              </a:rPr>
              <a:t>Balance Exercises</a:t>
            </a:r>
          </a:p>
          <a:p>
            <a:endParaRPr lang="en-US" sz="1200" dirty="0">
              <a:solidFill>
                <a:schemeClr val="bg1">
                  <a:lumMod val="10000"/>
                </a:schemeClr>
              </a:solidFill>
            </a:endParaRPr>
          </a:p>
          <a:p>
            <a:pPr algn="just"/>
            <a:endParaRPr lang="da-DK" sz="1200" dirty="0">
              <a:solidFill>
                <a:srgbClr val="171717"/>
              </a:solidFill>
            </a:endParaRPr>
          </a:p>
          <a:p>
            <a:endParaRPr lang="da-DK" sz="1200" dirty="0">
              <a:solidFill>
                <a:srgbClr val="171717"/>
              </a:solidFill>
            </a:endParaRPr>
          </a:p>
        </p:txBody>
      </p:sp>
      <p:pic>
        <p:nvPicPr>
          <p:cNvPr id="5122" name="Picture 2" descr="http://t0.gstatic.com/images?q=tbn:ANd9GcRBI3tStrdJx0-3joUKNLijDq5cV3YvIvSD883ZPDYphk-H2dLN8Q"/>
          <p:cNvPicPr>
            <a:picLocks noChangeAspect="1" noChangeArrowheads="1"/>
          </p:cNvPicPr>
          <p:nvPr/>
        </p:nvPicPr>
        <p:blipFill>
          <a:blip r:embed="rId11"/>
          <a:srcRect/>
          <a:stretch>
            <a:fillRect/>
          </a:stretch>
        </p:blipFill>
        <p:spPr bwMode="auto">
          <a:xfrm>
            <a:off x="2930525" y="1751012"/>
            <a:ext cx="989855" cy="1239838"/>
          </a:xfrm>
          <a:prstGeom prst="rect">
            <a:avLst/>
          </a:prstGeom>
          <a:noFill/>
        </p:spPr>
      </p:pic>
      <p:pic>
        <p:nvPicPr>
          <p:cNvPr id="5124" name="Picture 4" descr="http://t2.gstatic.com/images?q=tbn:ANd9GcSCptVMqaArSDZhxWpQBwmop0hG2MmvrgMQBOhNs1J4Gx22Fk-6Vw"/>
          <p:cNvPicPr>
            <a:picLocks noChangeAspect="1" noChangeArrowheads="1"/>
          </p:cNvPicPr>
          <p:nvPr/>
        </p:nvPicPr>
        <p:blipFill>
          <a:blip r:embed="rId12"/>
          <a:srcRect/>
          <a:stretch>
            <a:fillRect/>
          </a:stretch>
        </p:blipFill>
        <p:spPr bwMode="auto">
          <a:xfrm>
            <a:off x="616775" y="1812801"/>
            <a:ext cx="1206500" cy="1013795"/>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diamond(in)">
                                      <p:cBhvr>
                                        <p:cTn id="7" dur="500"/>
                                        <p:tgtEl>
                                          <p:spTgt spid="717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diamond(in)">
                                      <p:cBhvr>
                                        <p:cTn id="10" dur="500"/>
                                        <p:tgtEl>
                                          <p:spTgt spid="49"/>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diamond(in)">
                                      <p:cBhvr>
                                        <p:cTn id="15" dur="500"/>
                                        <p:tgtEl>
                                          <p:spTgt spid="46"/>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diamond(in)">
                                      <p:cBhvr>
                                        <p:cTn id="18" dur="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diamond(in)">
                                      <p:cBhvr>
                                        <p:cTn id="23" dur="500"/>
                                        <p:tgtEl>
                                          <p:spTgt spid="44"/>
                                        </p:tgtEl>
                                      </p:cBhvr>
                                    </p:animEffect>
                                  </p:childTnLst>
                                </p:cTn>
                              </p:par>
                              <p:par>
                                <p:cTn id="24" presetID="8" presetClass="entr" presetSubtype="16" fill="hold" grpId="0" nodeType="withEffect">
                                  <p:stCondLst>
                                    <p:cond delay="0"/>
                                  </p:stCondLst>
                                  <p:childTnLst>
                                    <p:set>
                                      <p:cBhvr>
                                        <p:cTn id="25" dur="1" fill="hold">
                                          <p:stCondLst>
                                            <p:cond delay="0"/>
                                          </p:stCondLst>
                                        </p:cTn>
                                        <p:tgtEl>
                                          <p:spTgt spid="51"/>
                                        </p:tgtEl>
                                        <p:attrNameLst>
                                          <p:attrName>style.visibility</p:attrName>
                                        </p:attrNameLst>
                                      </p:cBhvr>
                                      <p:to>
                                        <p:strVal val="visible"/>
                                      </p:to>
                                    </p:set>
                                    <p:animEffect transition="in" filter="diamond(in)">
                                      <p:cBhvr>
                                        <p:cTn id="26" dur="500"/>
                                        <p:tgtEl>
                                          <p:spTgt spid="51"/>
                                        </p:tgtEl>
                                      </p:cBhvr>
                                    </p:animEffect>
                                  </p:childTnLst>
                                </p:cTn>
                              </p:par>
                            </p:childTnLst>
                          </p:cTn>
                        </p:par>
                      </p:childTnLst>
                    </p:cTn>
                  </p:par>
                  <p:par>
                    <p:cTn id="27" fill="hold">
                      <p:stCondLst>
                        <p:cond delay="indefinite"/>
                      </p:stCondLst>
                      <p:childTnLst>
                        <p:par>
                          <p:cTn id="28" fill="hold">
                            <p:stCondLst>
                              <p:cond delay="0"/>
                            </p:stCondLst>
                            <p:childTnLst>
                              <p:par>
                                <p:cTn id="29" presetID="8" presetClass="entr" presetSubtype="16" fill="hold"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diamond(in)">
                                      <p:cBhvr>
                                        <p:cTn id="31" dur="500"/>
                                        <p:tgtEl>
                                          <p:spTgt spid="45"/>
                                        </p:tgtEl>
                                      </p:cBhvr>
                                    </p:animEffect>
                                  </p:childTnLst>
                                </p:cTn>
                              </p:par>
                              <p:par>
                                <p:cTn id="32" presetID="8" presetClass="entr" presetSubtype="16"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diamond(in)">
                                      <p:cBhvr>
                                        <p:cTn id="34" dur="500"/>
                                        <p:tgtEl>
                                          <p:spTgt spid="52"/>
                                        </p:tgtEl>
                                      </p:cBhvr>
                                    </p:animEffect>
                                  </p:childTnLst>
                                </p:cTn>
                              </p:par>
                            </p:childTnLst>
                          </p:cTn>
                        </p:par>
                      </p:childTnLst>
                    </p:cTn>
                  </p:par>
                  <p:par>
                    <p:cTn id="35" fill="hold">
                      <p:stCondLst>
                        <p:cond delay="indefinite"/>
                      </p:stCondLst>
                      <p:childTnLst>
                        <p:par>
                          <p:cTn id="36" fill="hold">
                            <p:stCondLst>
                              <p:cond delay="0"/>
                            </p:stCondLst>
                            <p:childTnLst>
                              <p:par>
                                <p:cTn id="37" presetID="8" presetClass="entr" presetSubtype="16" fill="hold" nodeType="clickEffect">
                                  <p:stCondLst>
                                    <p:cond delay="0"/>
                                  </p:stCondLst>
                                  <p:childTnLst>
                                    <p:set>
                                      <p:cBhvr>
                                        <p:cTn id="38" dur="1" fill="hold">
                                          <p:stCondLst>
                                            <p:cond delay="0"/>
                                          </p:stCondLst>
                                        </p:cTn>
                                        <p:tgtEl>
                                          <p:spTgt spid="7170"/>
                                        </p:tgtEl>
                                        <p:attrNameLst>
                                          <p:attrName>style.visibility</p:attrName>
                                        </p:attrNameLst>
                                      </p:cBhvr>
                                      <p:to>
                                        <p:strVal val="visible"/>
                                      </p:to>
                                    </p:set>
                                    <p:animEffect transition="in" filter="diamond(in)">
                                      <p:cBhvr>
                                        <p:cTn id="39" dur="500"/>
                                        <p:tgtEl>
                                          <p:spTgt spid="7170"/>
                                        </p:tgtEl>
                                      </p:cBhvr>
                                    </p:animEffect>
                                  </p:childTnLst>
                                </p:cTn>
                              </p:par>
                              <p:par>
                                <p:cTn id="40" presetID="8" presetClass="entr" presetSubtype="16" fill="hold" grpId="0" nodeType="with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diamond(in)">
                                      <p:cBhvr>
                                        <p:cTn id="4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40221" y="40938"/>
            <a:ext cx="6234875" cy="563562"/>
          </a:xfrm>
        </p:spPr>
        <p:txBody>
          <a:bodyPr/>
          <a:lstStyle/>
          <a:p>
            <a:r>
              <a:rPr lang="en-US" sz="3000" b="1" dirty="0">
                <a:effectLst>
                  <a:outerShdw blurRad="38100" dist="38100" dir="2700000" algn="tl">
                    <a:srgbClr val="000000">
                      <a:alpha val="43137"/>
                    </a:srgbClr>
                  </a:outerShdw>
                </a:effectLst>
              </a:rPr>
              <a:t>INNOVATE</a:t>
            </a:r>
          </a:p>
        </p:txBody>
      </p:sp>
      <p:sp>
        <p:nvSpPr>
          <p:cNvPr id="4" name="Text Placeholder 3"/>
          <p:cNvSpPr>
            <a:spLocks noGrp="1"/>
          </p:cNvSpPr>
          <p:nvPr>
            <p:ph type="body" idx="13"/>
          </p:nvPr>
        </p:nvSpPr>
        <p:spPr>
          <a:xfrm>
            <a:off x="152097" y="368142"/>
            <a:ext cx="6489700" cy="515298"/>
          </a:xfrm>
        </p:spPr>
        <p:txBody>
          <a:bodyPr/>
          <a:lstStyle/>
          <a:p>
            <a:r>
              <a:rPr lang="en-US" sz="2000" dirty="0">
                <a:effectLst>
                  <a:outerShdw blurRad="38100" dist="38100" dir="2700000" algn="tl">
                    <a:srgbClr val="000000">
                      <a:alpha val="43137"/>
                    </a:srgbClr>
                  </a:outerShdw>
                </a:effectLst>
              </a:rPr>
              <a:t>Bring it to life</a:t>
            </a:r>
          </a:p>
        </p:txBody>
      </p:sp>
      <p:pic>
        <p:nvPicPr>
          <p:cNvPr id="21" name="Picture 20" descr="Assembly.JPG"/>
          <p:cNvPicPr>
            <a:picLocks noChangeAspect="1"/>
          </p:cNvPicPr>
          <p:nvPr/>
        </p:nvPicPr>
        <p:blipFill>
          <a:blip r:embed="rId2"/>
          <a:srcRect l="25104" t="10829" r="43437" b="13337"/>
          <a:stretch>
            <a:fillRect/>
          </a:stretch>
        </p:blipFill>
        <p:spPr>
          <a:xfrm>
            <a:off x="5076825" y="1371598"/>
            <a:ext cx="3543299" cy="5205947"/>
          </a:xfrm>
          <a:prstGeom prst="rect">
            <a:avLst/>
          </a:prstGeom>
          <a:ln>
            <a:noFill/>
          </a:ln>
          <a:effectLst>
            <a:outerShdw blurRad="292100" dist="139700" dir="2700000" algn="tl" rotWithShape="0">
              <a:srgbClr val="333333">
                <a:alpha val="65000"/>
              </a:srgbClr>
            </a:outerShdw>
          </a:effectLst>
        </p:spPr>
      </p:pic>
      <p:cxnSp>
        <p:nvCxnSpPr>
          <p:cNvPr id="22" name="Straight Connector 21"/>
          <p:cNvCxnSpPr/>
          <p:nvPr/>
        </p:nvCxnSpPr>
        <p:spPr>
          <a:xfrm flipH="1">
            <a:off x="4567238" y="1400175"/>
            <a:ext cx="0" cy="5172075"/>
          </a:xfrm>
          <a:prstGeom prst="line">
            <a:avLst/>
          </a:prstGeom>
        </p:spPr>
        <p:style>
          <a:lnRef idx="2">
            <a:schemeClr val="accent1"/>
          </a:lnRef>
          <a:fillRef idx="0">
            <a:schemeClr val="accent1"/>
          </a:fillRef>
          <a:effectRef idx="1">
            <a:schemeClr val="accent1"/>
          </a:effectRef>
          <a:fontRef idx="minor">
            <a:schemeClr val="tx1"/>
          </a:fontRef>
        </p:style>
      </p:cxnSp>
      <p:grpSp>
        <p:nvGrpSpPr>
          <p:cNvPr id="46" name="Group 45"/>
          <p:cNvGrpSpPr/>
          <p:nvPr/>
        </p:nvGrpSpPr>
        <p:grpSpPr>
          <a:xfrm>
            <a:off x="228601" y="4079875"/>
            <a:ext cx="1783080" cy="1149628"/>
            <a:chOff x="228601" y="4079875"/>
            <a:chExt cx="1783080" cy="1149628"/>
          </a:xfrm>
        </p:grpSpPr>
        <p:sp>
          <p:nvSpPr>
            <p:cNvPr id="9" name="Rectangle 8"/>
            <p:cNvSpPr/>
            <p:nvPr/>
          </p:nvSpPr>
          <p:spPr>
            <a:xfrm>
              <a:off x="228601" y="4079875"/>
              <a:ext cx="1783080" cy="219075"/>
            </a:xfrm>
            <a:prstGeom prst="rect">
              <a:avLst/>
            </a:prstGeom>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10000"/>
                    </a:schemeClr>
                  </a:solidFill>
                </a:rPr>
                <a:t>Spreader Bars</a:t>
              </a:r>
            </a:p>
          </p:txBody>
        </p:sp>
        <p:pic>
          <p:nvPicPr>
            <p:cNvPr id="25" name="Picture 24" descr="Spreader Bar.JPG"/>
            <p:cNvPicPr>
              <a:picLocks noChangeAspect="1"/>
            </p:cNvPicPr>
            <p:nvPr/>
          </p:nvPicPr>
          <p:blipFill>
            <a:blip r:embed="rId3"/>
            <a:srcRect l="23437" t="21962" r="17292" b="25418"/>
            <a:stretch>
              <a:fillRect/>
            </a:stretch>
          </p:blipFill>
          <p:spPr>
            <a:xfrm>
              <a:off x="228601" y="4313717"/>
              <a:ext cx="1783080" cy="915786"/>
            </a:xfrm>
            <a:prstGeom prst="rect">
              <a:avLst/>
            </a:prstGeom>
            <a:ln w="12700">
              <a:solidFill>
                <a:schemeClr val="bg2">
                  <a:lumMod val="75000"/>
                </a:schemeClr>
              </a:solidFill>
            </a:ln>
          </p:spPr>
        </p:pic>
      </p:grpSp>
      <p:grpSp>
        <p:nvGrpSpPr>
          <p:cNvPr id="49" name="Group 48"/>
          <p:cNvGrpSpPr/>
          <p:nvPr/>
        </p:nvGrpSpPr>
        <p:grpSpPr>
          <a:xfrm>
            <a:off x="228601" y="5400675"/>
            <a:ext cx="1783080" cy="1228309"/>
            <a:chOff x="228601" y="5400675"/>
            <a:chExt cx="1783080" cy="1228309"/>
          </a:xfrm>
        </p:grpSpPr>
        <p:sp>
          <p:nvSpPr>
            <p:cNvPr id="10" name="Rectangle 9"/>
            <p:cNvSpPr/>
            <p:nvPr/>
          </p:nvSpPr>
          <p:spPr>
            <a:xfrm>
              <a:off x="228601" y="5400675"/>
              <a:ext cx="1783080" cy="219456"/>
            </a:xfrm>
            <a:prstGeom prst="rect">
              <a:avLst/>
            </a:prstGeom>
            <a:ln w="9525">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10000"/>
                    </a:schemeClr>
                  </a:solidFill>
                </a:rPr>
                <a:t>Controls &amp; Interface</a:t>
              </a:r>
            </a:p>
          </p:txBody>
        </p:sp>
        <p:pic>
          <p:nvPicPr>
            <p:cNvPr id="28" name="Picture 2" descr="http://www.aretechllc.com/img/interface/screen.jpg"/>
            <p:cNvPicPr>
              <a:picLocks noChangeAspect="1" noChangeArrowheads="1"/>
            </p:cNvPicPr>
            <p:nvPr/>
          </p:nvPicPr>
          <p:blipFill>
            <a:blip r:embed="rId4"/>
            <a:srcRect/>
            <a:stretch>
              <a:fillRect/>
            </a:stretch>
          </p:blipFill>
          <p:spPr bwMode="auto">
            <a:xfrm>
              <a:off x="228601" y="5642880"/>
              <a:ext cx="1783080" cy="986104"/>
            </a:xfrm>
            <a:prstGeom prst="rect">
              <a:avLst/>
            </a:prstGeom>
            <a:solidFill>
              <a:srgbClr val="000000">
                <a:shade val="95000"/>
              </a:srgbClr>
            </a:solidFill>
            <a:ln w="9525" cap="sq">
              <a:solidFill>
                <a:schemeClr val="bg2">
                  <a:lumMod val="75000"/>
                </a:schemeClr>
              </a:solidFill>
              <a:miter lim="800000"/>
            </a:ln>
            <a:effectLst/>
          </p:spPr>
        </p:pic>
      </p:grpSp>
      <p:sp>
        <p:nvSpPr>
          <p:cNvPr id="36" name="TextBox 35"/>
          <p:cNvSpPr txBox="1"/>
          <p:nvPr/>
        </p:nvSpPr>
        <p:spPr>
          <a:xfrm>
            <a:off x="2142018" y="1333499"/>
            <a:ext cx="2363308" cy="938719"/>
          </a:xfrm>
          <a:prstGeom prst="rect">
            <a:avLst/>
          </a:prstGeom>
          <a:noFill/>
        </p:spPr>
        <p:txBody>
          <a:bodyPr wrap="square" rtlCol="0">
            <a:spAutoFit/>
          </a:bodyPr>
          <a:lstStyle/>
          <a:p>
            <a:r>
              <a:rPr lang="en-US" sz="1100" dirty="0">
                <a:solidFill>
                  <a:schemeClr val="bg1">
                    <a:lumMod val="10000"/>
                  </a:schemeClr>
                </a:solidFill>
              </a:rPr>
              <a:t>80’ of aluminum track with hardened raceway. Track can accommodate horizontal drive and energy chain for a hazard-free device.  </a:t>
            </a:r>
          </a:p>
        </p:txBody>
      </p:sp>
      <p:sp>
        <p:nvSpPr>
          <p:cNvPr id="37" name="TextBox 36"/>
          <p:cNvSpPr txBox="1"/>
          <p:nvPr/>
        </p:nvSpPr>
        <p:spPr>
          <a:xfrm>
            <a:off x="2142017" y="2714625"/>
            <a:ext cx="2314575" cy="1107996"/>
          </a:xfrm>
          <a:prstGeom prst="rect">
            <a:avLst/>
          </a:prstGeom>
          <a:noFill/>
        </p:spPr>
        <p:txBody>
          <a:bodyPr wrap="square" rtlCol="0">
            <a:spAutoFit/>
          </a:bodyPr>
          <a:lstStyle/>
          <a:p>
            <a:r>
              <a:rPr lang="en-US" sz="1100" dirty="0">
                <a:solidFill>
                  <a:schemeClr val="bg1">
                    <a:lumMod val="10000"/>
                  </a:schemeClr>
                </a:solidFill>
              </a:rPr>
              <a:t>A compact low headroom actuator, motor and controls package with integrated trolley, energy chain and load cell will accommodate ceilings as low as 8 feet.</a:t>
            </a:r>
          </a:p>
        </p:txBody>
      </p:sp>
      <p:sp>
        <p:nvSpPr>
          <p:cNvPr id="38" name="TextBox 37"/>
          <p:cNvSpPr txBox="1"/>
          <p:nvPr/>
        </p:nvSpPr>
        <p:spPr>
          <a:xfrm>
            <a:off x="2142017" y="4029075"/>
            <a:ext cx="2314575" cy="769441"/>
          </a:xfrm>
          <a:prstGeom prst="rect">
            <a:avLst/>
          </a:prstGeom>
          <a:noFill/>
        </p:spPr>
        <p:txBody>
          <a:bodyPr wrap="square" rtlCol="0">
            <a:spAutoFit/>
          </a:bodyPr>
          <a:lstStyle/>
          <a:p>
            <a:r>
              <a:rPr lang="en-US" sz="1100" dirty="0">
                <a:solidFill>
                  <a:schemeClr val="bg1">
                    <a:lumMod val="10000"/>
                  </a:schemeClr>
                </a:solidFill>
              </a:rPr>
              <a:t>Two spreader bars made of aluminum and bearings will disperse the weight of the patient for better stability and balance.</a:t>
            </a:r>
          </a:p>
        </p:txBody>
      </p:sp>
      <p:sp>
        <p:nvSpPr>
          <p:cNvPr id="41" name="Rectangle 40"/>
          <p:cNvSpPr/>
          <p:nvPr/>
        </p:nvSpPr>
        <p:spPr>
          <a:xfrm>
            <a:off x="2142017" y="5326440"/>
            <a:ext cx="2381250" cy="1107996"/>
          </a:xfrm>
          <a:prstGeom prst="rect">
            <a:avLst/>
          </a:prstGeom>
        </p:spPr>
        <p:txBody>
          <a:bodyPr wrap="square">
            <a:spAutoFit/>
          </a:bodyPr>
          <a:lstStyle/>
          <a:p>
            <a:r>
              <a:rPr lang="en-US" sz="1100" dirty="0">
                <a:solidFill>
                  <a:schemeClr val="bg1">
                    <a:lumMod val="10000"/>
                  </a:schemeClr>
                </a:solidFill>
              </a:rPr>
              <a:t>Control hardware is necessary to create the motion of the rehab device. The user interface provides an easy way to input training and performance parameters while storing the patient’s progress.</a:t>
            </a:r>
          </a:p>
        </p:txBody>
      </p:sp>
      <p:grpSp>
        <p:nvGrpSpPr>
          <p:cNvPr id="47" name="Group 46"/>
          <p:cNvGrpSpPr/>
          <p:nvPr/>
        </p:nvGrpSpPr>
        <p:grpSpPr>
          <a:xfrm>
            <a:off x="228601" y="2759075"/>
            <a:ext cx="1783080" cy="1184274"/>
            <a:chOff x="228601" y="2759075"/>
            <a:chExt cx="1783080" cy="1184274"/>
          </a:xfrm>
        </p:grpSpPr>
        <p:sp>
          <p:nvSpPr>
            <p:cNvPr id="8" name="Rectangle 7"/>
            <p:cNvSpPr/>
            <p:nvPr/>
          </p:nvSpPr>
          <p:spPr>
            <a:xfrm>
              <a:off x="228601" y="2759075"/>
              <a:ext cx="1783080" cy="190500"/>
            </a:xfrm>
            <a:prstGeom prst="rect">
              <a:avLst/>
            </a:prstGeom>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10000"/>
                    </a:schemeClr>
                  </a:solidFill>
                </a:rPr>
                <a:t>Actuator &amp; Trolley</a:t>
              </a:r>
            </a:p>
          </p:txBody>
        </p:sp>
        <p:pic>
          <p:nvPicPr>
            <p:cNvPr id="35" name="Picture 34" descr="VD &amp; Trolley.JPG"/>
            <p:cNvPicPr>
              <a:picLocks noChangeAspect="1"/>
            </p:cNvPicPr>
            <p:nvPr/>
          </p:nvPicPr>
          <p:blipFill>
            <a:blip r:embed="rId5"/>
            <a:stretch>
              <a:fillRect/>
            </a:stretch>
          </p:blipFill>
          <p:spPr>
            <a:xfrm>
              <a:off x="228601" y="2972840"/>
              <a:ext cx="1783080" cy="970509"/>
            </a:xfrm>
            <a:prstGeom prst="rect">
              <a:avLst/>
            </a:prstGeom>
            <a:ln w="12700">
              <a:solidFill>
                <a:schemeClr val="tx2">
                  <a:lumMod val="65000"/>
                </a:schemeClr>
              </a:solidFill>
            </a:ln>
          </p:spPr>
        </p:pic>
      </p:grpSp>
      <p:grpSp>
        <p:nvGrpSpPr>
          <p:cNvPr id="48" name="Group 47"/>
          <p:cNvGrpSpPr/>
          <p:nvPr/>
        </p:nvGrpSpPr>
        <p:grpSpPr>
          <a:xfrm>
            <a:off x="228600" y="1371600"/>
            <a:ext cx="1783081" cy="1186434"/>
            <a:chOff x="228600" y="1371600"/>
            <a:chExt cx="1783081" cy="1186434"/>
          </a:xfrm>
        </p:grpSpPr>
        <p:sp>
          <p:nvSpPr>
            <p:cNvPr id="6" name="Rectangle 5"/>
            <p:cNvSpPr/>
            <p:nvPr/>
          </p:nvSpPr>
          <p:spPr>
            <a:xfrm>
              <a:off x="228601" y="1371600"/>
              <a:ext cx="1783080" cy="200025"/>
            </a:xfrm>
            <a:prstGeom prst="rect">
              <a:avLst/>
            </a:prstGeom>
            <a:ln>
              <a:solidFill>
                <a:schemeClr val="bg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bg1">
                      <a:lumMod val="10000"/>
                    </a:schemeClr>
                  </a:solidFill>
                </a:rPr>
                <a:t>Rail  &amp; Drive</a:t>
              </a:r>
            </a:p>
          </p:txBody>
        </p:sp>
        <p:pic>
          <p:nvPicPr>
            <p:cNvPr id="45" name="Picture 44" descr="Horizontal Drive.JPG"/>
            <p:cNvPicPr>
              <a:picLocks noChangeAspect="1"/>
            </p:cNvPicPr>
            <p:nvPr/>
          </p:nvPicPr>
          <p:blipFill>
            <a:blip r:embed="rId6"/>
            <a:stretch>
              <a:fillRect/>
            </a:stretch>
          </p:blipFill>
          <p:spPr>
            <a:xfrm>
              <a:off x="228600" y="1593173"/>
              <a:ext cx="1783080" cy="964861"/>
            </a:xfrm>
            <a:prstGeom prst="rect">
              <a:avLst/>
            </a:prstGeom>
            <a:ln>
              <a:solidFill>
                <a:schemeClr val="tx2">
                  <a:lumMod val="65000"/>
                </a:schemeClr>
              </a:solidFill>
            </a:ln>
          </p:spPr>
        </p:pic>
      </p:gr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5156" y="0"/>
            <a:ext cx="6234875" cy="563562"/>
          </a:xfrm>
        </p:spPr>
        <p:txBody>
          <a:bodyPr/>
          <a:lstStyle/>
          <a:p>
            <a:pPr defTabSz="914400" eaLnBrk="0" hangingPunct="0">
              <a:lnSpc>
                <a:spcPct val="95000"/>
              </a:lnSpc>
            </a:pPr>
            <a:r>
              <a:rPr lang="en-US" b="1" dirty="0">
                <a:effectLst>
                  <a:outerShdw blurRad="38100" dist="38100" dir="2700000" algn="tl">
                    <a:srgbClr val="000000">
                      <a:alpha val="43137"/>
                    </a:srgbClr>
                  </a:outerShdw>
                </a:effectLst>
              </a:rPr>
              <a:t>LEAD</a:t>
            </a:r>
          </a:p>
        </p:txBody>
      </p:sp>
      <p:sp>
        <p:nvSpPr>
          <p:cNvPr id="6" name="Rounded Rectangle 5"/>
          <p:cNvSpPr/>
          <p:nvPr/>
        </p:nvSpPr>
        <p:spPr>
          <a:xfrm>
            <a:off x="249383" y="5866415"/>
            <a:ext cx="8657112" cy="6056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Text Placeholder 3"/>
          <p:cNvSpPr txBox="1">
            <a:spLocks/>
          </p:cNvSpPr>
          <p:nvPr/>
        </p:nvSpPr>
        <p:spPr>
          <a:xfrm>
            <a:off x="75156" y="609600"/>
            <a:ext cx="4105275" cy="350040"/>
          </a:xfrm>
          <a:prstGeom prst="rect">
            <a:avLst/>
          </a:prstGeom>
        </p:spPr>
        <p:txBody>
          <a:bodyPr anchor="b"/>
          <a:lstStyle/>
          <a:p>
            <a:pPr marL="0" marR="0" lvl="0" indent="0" algn="l" defTabSz="457200" rtl="0" eaLnBrk="1" fontAlgn="base" latinLnBrk="0" hangingPunct="1">
              <a:lnSpc>
                <a:spcPct val="100000"/>
              </a:lnSpc>
              <a:spcBef>
                <a:spcPct val="20000"/>
              </a:spcBef>
              <a:spcAft>
                <a:spcPct val="0"/>
              </a:spcAft>
              <a:buClrTx/>
              <a:buSzTx/>
              <a:buFont typeface="Arial" charset="0"/>
              <a:buNone/>
              <a:tabLst/>
              <a:defRPr/>
            </a:pPr>
            <a:r>
              <a:rPr kumimoji="0" 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itchFamily="34" charset="0"/>
                <a:ea typeface="ＭＳ Ｐゴシック" pitchFamily="-97" charset="-128"/>
                <a:cs typeface="+mn-cs"/>
              </a:rPr>
              <a:t>Build Awareness and Credibility</a:t>
            </a:r>
          </a:p>
        </p:txBody>
      </p:sp>
      <p:grpSp>
        <p:nvGrpSpPr>
          <p:cNvPr id="9" name="Gruppe 31"/>
          <p:cNvGrpSpPr>
            <a:grpSpLocks/>
          </p:cNvGrpSpPr>
          <p:nvPr/>
        </p:nvGrpSpPr>
        <p:grpSpPr bwMode="auto">
          <a:xfrm>
            <a:off x="3507437" y="1477247"/>
            <a:ext cx="4497387" cy="4108450"/>
            <a:chOff x="3151188" y="2147888"/>
            <a:chExt cx="4260850" cy="3770312"/>
          </a:xfrm>
        </p:grpSpPr>
        <p:sp>
          <p:nvSpPr>
            <p:cNvPr id="10" name="Rektangel 27"/>
            <p:cNvSpPr>
              <a:spLocks noChangeArrowheads="1"/>
            </p:cNvSpPr>
            <p:nvPr/>
          </p:nvSpPr>
          <p:spPr bwMode="auto">
            <a:xfrm>
              <a:off x="3151188" y="2147888"/>
              <a:ext cx="4260850" cy="3770312"/>
            </a:xfrm>
            <a:prstGeom prst="rect">
              <a:avLst/>
            </a:prstGeom>
            <a:gradFill flip="none" rotWithShape="1">
              <a:gsLst>
                <a:gs pos="0">
                  <a:sysClr val="window" lastClr="FFFFFF">
                    <a:lumMod val="65000"/>
                    <a:shade val="30000"/>
                    <a:satMod val="115000"/>
                  </a:sysClr>
                </a:gs>
                <a:gs pos="50000">
                  <a:sysClr val="window" lastClr="FFFFFF">
                    <a:lumMod val="65000"/>
                    <a:shade val="67500"/>
                    <a:satMod val="115000"/>
                  </a:sysClr>
                </a:gs>
                <a:gs pos="100000">
                  <a:srgbClr val="4F81BD">
                    <a:lumMod val="25000"/>
                  </a:srgbClr>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defTabSz="914400" fontAlgn="auto">
                <a:spcBef>
                  <a:spcPts val="0"/>
                </a:spcBef>
                <a:spcAft>
                  <a:spcPts val="0"/>
                </a:spcAft>
                <a:buFont typeface="+mj-lt"/>
                <a:buAutoNum type="arabicPeriod"/>
                <a:defRPr/>
              </a:pPr>
              <a:endParaRPr lang="da-DK" kern="0" noProof="1">
                <a:solidFill>
                  <a:sysClr val="window" lastClr="FFFFFF"/>
                </a:solidFill>
                <a:latin typeface="Arial" pitchFamily="34" charset="0"/>
                <a:ea typeface="ＭＳ Ｐゴシック" pitchFamily="-97" charset="-128"/>
              </a:endParaRPr>
            </a:p>
          </p:txBody>
        </p:sp>
        <p:pic>
          <p:nvPicPr>
            <p:cNvPr id="11" name="Billede 28" descr="dreamstime_Doctor and patient.jpg"/>
            <p:cNvPicPr>
              <a:picLocks noChangeAspect="1"/>
            </p:cNvPicPr>
            <p:nvPr/>
          </p:nvPicPr>
          <p:blipFill>
            <a:blip r:embed="rId2"/>
            <a:srcRect/>
            <a:stretch>
              <a:fillRect/>
            </a:stretch>
          </p:blipFill>
          <p:spPr bwMode="auto">
            <a:xfrm>
              <a:off x="3290583" y="2265768"/>
              <a:ext cx="3982060" cy="2535313"/>
            </a:xfrm>
            <a:prstGeom prst="rect">
              <a:avLst/>
            </a:prstGeom>
            <a:noFill/>
            <a:ln w="9525">
              <a:noFill/>
              <a:miter lim="800000"/>
              <a:headEnd/>
              <a:tailEnd/>
            </a:ln>
          </p:spPr>
        </p:pic>
      </p:grpSp>
      <p:sp>
        <p:nvSpPr>
          <p:cNvPr id="12" name="Højrepil 29"/>
          <p:cNvSpPr/>
          <p:nvPr/>
        </p:nvSpPr>
        <p:spPr bwMode="auto">
          <a:xfrm>
            <a:off x="3399382" y="4779107"/>
            <a:ext cx="486018" cy="353572"/>
          </a:xfrm>
          <a:prstGeom prst="rightArrow">
            <a:avLst>
              <a:gd name="adj1" fmla="val 50000"/>
              <a:gd name="adj2" fmla="val 82469"/>
            </a:avLst>
          </a:prstGeom>
          <a:gradFill flip="none" rotWithShape="1">
            <a:gsLst>
              <a:gs pos="100000">
                <a:schemeClr val="bg2"/>
              </a:gs>
              <a:gs pos="0">
                <a:schemeClr val="tx1"/>
              </a:gs>
            </a:gsLst>
            <a:lin ang="0" scaled="0"/>
            <a:tileRect/>
          </a:gradFill>
          <a:ln w="6350">
            <a:solidFill>
              <a:schemeClr val="bg2">
                <a:lumMod val="50000"/>
              </a:schemeClr>
            </a:solidFill>
          </a:ln>
          <a:effectLst>
            <a:outerShdw blurRad="50800" dist="38100" dir="2700000" algn="tl" rotWithShape="0">
              <a:prstClr val="black">
                <a:alpha val="40000"/>
              </a:prstClr>
            </a:outerShdw>
          </a:effectLst>
          <a:scene3d>
            <a:camera prst="orthographicFront"/>
            <a:lightRig rig="threePt" dir="t"/>
          </a:scene3d>
          <a:sp3d prstMaterial="matte">
            <a:contourClr>
              <a:schemeClr val="accent6"/>
            </a:contourClr>
          </a:sp3d>
        </p:spPr>
        <p:style>
          <a:lnRef idx="1">
            <a:schemeClr val="accent1"/>
          </a:lnRef>
          <a:fillRef idx="3">
            <a:schemeClr val="accent1"/>
          </a:fillRef>
          <a:effectRef idx="2">
            <a:schemeClr val="accent1"/>
          </a:effectRef>
          <a:fontRef idx="minor">
            <a:schemeClr val="lt1"/>
          </a:fontRef>
        </p:style>
        <p:txBody>
          <a:bodyPr anchor="ctr"/>
          <a:lstStyle/>
          <a:p>
            <a:pPr algn="ctr">
              <a:defRPr/>
            </a:pPr>
            <a:r>
              <a:rPr lang="da-DK" sz="1200" dirty="0">
                <a:solidFill>
                  <a:srgbClr val="FFFFFF"/>
                </a:solidFill>
                <a:latin typeface="Arial" pitchFamily="34" charset="0"/>
                <a:ea typeface="ＭＳ Ｐゴシック" pitchFamily="-97" charset="-128"/>
              </a:rPr>
              <a:t> </a:t>
            </a:r>
          </a:p>
        </p:txBody>
      </p:sp>
      <p:sp>
        <p:nvSpPr>
          <p:cNvPr id="13" name="Tekstboks 30"/>
          <p:cNvSpPr txBox="1">
            <a:spLocks noChangeArrowheads="1"/>
          </p:cNvSpPr>
          <p:nvPr/>
        </p:nvSpPr>
        <p:spPr bwMode="auto">
          <a:xfrm>
            <a:off x="415636" y="6034697"/>
            <a:ext cx="8312728" cy="307777"/>
          </a:xfrm>
          <a:prstGeom prst="rect">
            <a:avLst/>
          </a:prstGeom>
          <a:noFill/>
          <a:ln w="9525">
            <a:noFill/>
            <a:miter lim="800000"/>
            <a:headEnd/>
            <a:tailEnd/>
          </a:ln>
        </p:spPr>
        <p:txBody>
          <a:bodyPr wrap="square" anchor="ctr">
            <a:spAutoFit/>
          </a:bodyPr>
          <a:lstStyle/>
          <a:p>
            <a:r>
              <a:rPr lang="en-US" sz="1400" b="1" dirty="0">
                <a:solidFill>
                  <a:schemeClr val="bg1">
                    <a:lumMod val="10000"/>
                  </a:schemeClr>
                </a:solidFill>
              </a:rPr>
              <a:t>A multi-faceted, networking approach is necessary in reaching influencers at all levels of care.</a:t>
            </a:r>
            <a:endParaRPr lang="da-DK" sz="1100" dirty="0">
              <a:solidFill>
                <a:srgbClr val="D7D8D9"/>
              </a:solidFill>
            </a:endParaRPr>
          </a:p>
        </p:txBody>
      </p:sp>
      <p:grpSp>
        <p:nvGrpSpPr>
          <p:cNvPr id="14" name="Gruppe 19"/>
          <p:cNvGrpSpPr>
            <a:grpSpLocks/>
          </p:cNvGrpSpPr>
          <p:nvPr/>
        </p:nvGrpSpPr>
        <p:grpSpPr bwMode="auto">
          <a:xfrm>
            <a:off x="1023001" y="1467722"/>
            <a:ext cx="2381250" cy="4117975"/>
            <a:chOff x="1222375" y="2146300"/>
            <a:chExt cx="1355725" cy="3771900"/>
          </a:xfrm>
        </p:grpSpPr>
        <p:sp>
          <p:nvSpPr>
            <p:cNvPr id="15" name="Rektangel 20"/>
            <p:cNvSpPr>
              <a:spLocks noChangeArrowheads="1"/>
            </p:cNvSpPr>
            <p:nvPr/>
          </p:nvSpPr>
          <p:spPr bwMode="auto">
            <a:xfrm>
              <a:off x="1231900" y="4738688"/>
              <a:ext cx="1333500" cy="1179512"/>
            </a:xfrm>
            <a:prstGeom prst="rect">
              <a:avLst/>
            </a:prstGeom>
            <a:gradFill flip="none" rotWithShape="1">
              <a:gsLst>
                <a:gs pos="0">
                  <a:srgbClr val="CFCFCF"/>
                </a:gs>
                <a:gs pos="50000">
                  <a:srgbClr val="D5D5D5"/>
                </a:gs>
                <a:gs pos="100000">
                  <a:srgbClr val="C4C4C4"/>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fontAlgn="auto">
                <a:spcBef>
                  <a:spcPts val="0"/>
                </a:spcBef>
                <a:spcAft>
                  <a:spcPts val="0"/>
                </a:spcAft>
                <a:buFont typeface="+mj-lt"/>
                <a:buAutoNum type="arabicPeriod"/>
                <a:defRPr/>
              </a:pPr>
              <a:endParaRPr lang="da-DK" kern="0" noProof="1">
                <a:solidFill>
                  <a:sysClr val="window" lastClr="FFFFFF"/>
                </a:solidFill>
                <a:latin typeface="Arial" pitchFamily="34" charset="0"/>
                <a:ea typeface="ＭＳ Ｐゴシック" pitchFamily="-97" charset="-128"/>
              </a:endParaRPr>
            </a:p>
          </p:txBody>
        </p:sp>
        <p:sp>
          <p:nvSpPr>
            <p:cNvPr id="16" name="Højrepil 21"/>
            <p:cNvSpPr/>
            <p:nvPr/>
          </p:nvSpPr>
          <p:spPr bwMode="auto">
            <a:xfrm rot="5400000">
              <a:off x="1643063" y="4653757"/>
              <a:ext cx="485775" cy="354012"/>
            </a:xfrm>
            <a:prstGeom prst="rightArrow">
              <a:avLst>
                <a:gd name="adj1" fmla="val 50000"/>
                <a:gd name="adj2" fmla="val 82469"/>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17" name="Rektangel 22"/>
            <p:cNvSpPr>
              <a:spLocks noChangeArrowheads="1"/>
            </p:cNvSpPr>
            <p:nvPr/>
          </p:nvSpPr>
          <p:spPr bwMode="auto">
            <a:xfrm>
              <a:off x="1231900" y="3441700"/>
              <a:ext cx="1333500" cy="1179513"/>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18" name="Højrepil 23"/>
            <p:cNvSpPr/>
            <p:nvPr/>
          </p:nvSpPr>
          <p:spPr bwMode="auto">
            <a:xfrm rot="5400000">
              <a:off x="1643063" y="3358356"/>
              <a:ext cx="485775" cy="354013"/>
            </a:xfrm>
            <a:prstGeom prst="rightArrow">
              <a:avLst>
                <a:gd name="adj1" fmla="val 50000"/>
                <a:gd name="adj2" fmla="val 82469"/>
              </a:avLst>
            </a:prstGeom>
            <a:gradFill flip="none" rotWithShape="1">
              <a:gsLst>
                <a:gs pos="0">
                  <a:srgbClr val="CFCFCF"/>
                </a:gs>
                <a:gs pos="50000">
                  <a:srgbClr val="D5D5D5"/>
                </a:gs>
                <a:gs pos="100000">
                  <a:srgbClr val="C4C4C4"/>
                </a:gs>
              </a:gsLst>
              <a:lin ang="5400000" scaled="1"/>
              <a:tileRect/>
            </a:gradFill>
            <a:ln w="25400" cap="flat" cmpd="sng" algn="ctr">
              <a:noFill/>
              <a:prstDash val="solid"/>
            </a:ln>
            <a:effectLst>
              <a:outerShdw blurRad="50800" dist="38100" dir="2700000" algn="tl" rotWithShape="0">
                <a:prstClr val="black">
                  <a:alpha val="40000"/>
                </a:prstClr>
              </a:outerShdw>
            </a:effectLst>
          </p:spPr>
          <p:txBody>
            <a:bodyPr anchor="ctr"/>
            <a:lstStyle/>
            <a:p>
              <a:pPr indent="-342900" algn="ctr" fontAlgn="auto">
                <a:spcBef>
                  <a:spcPts val="0"/>
                </a:spcBef>
                <a:spcAft>
                  <a:spcPts val="0"/>
                </a:spcAft>
                <a:buFont typeface="+mj-lt"/>
                <a:buAutoNum type="arabicPeriod"/>
                <a:defRPr/>
              </a:pPr>
              <a:endParaRPr lang="da-DK" kern="0" noProof="1">
                <a:solidFill>
                  <a:sysClr val="window" lastClr="FFFFFF"/>
                </a:solidFill>
                <a:latin typeface="Arial" pitchFamily="34" charset="0"/>
                <a:ea typeface="ＭＳ Ｐゴシック" pitchFamily="-97" charset="-128"/>
              </a:endParaRPr>
            </a:p>
          </p:txBody>
        </p:sp>
        <p:sp>
          <p:nvSpPr>
            <p:cNvPr id="19" name="Rektangel 25"/>
            <p:cNvSpPr>
              <a:spLocks noChangeArrowheads="1"/>
            </p:cNvSpPr>
            <p:nvPr/>
          </p:nvSpPr>
          <p:spPr bwMode="auto">
            <a:xfrm>
              <a:off x="1231900" y="2146300"/>
              <a:ext cx="1333500" cy="1179513"/>
            </a:xfrm>
            <a:prstGeom prst="rect">
              <a:avLst/>
            </a:prstGeom>
            <a:gradFill rotWithShape="1">
              <a:gsLst>
                <a:gs pos="0">
                  <a:schemeClr val="accent1"/>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20" name="Text Box 52"/>
            <p:cNvSpPr txBox="1">
              <a:spLocks noChangeArrowheads="1"/>
            </p:cNvSpPr>
            <p:nvPr/>
          </p:nvSpPr>
          <p:spPr bwMode="gray">
            <a:xfrm>
              <a:off x="1222375" y="5084763"/>
              <a:ext cx="1346200" cy="676587"/>
            </a:xfrm>
            <a:prstGeom prst="rect">
              <a:avLst/>
            </a:prstGeom>
            <a:noFill/>
            <a:ln w="9525">
              <a:noFill/>
              <a:miter lim="800000"/>
              <a:headEnd/>
              <a:tailEnd/>
            </a:ln>
          </p:spPr>
          <p:txBody>
            <a:bodyPr>
              <a:spAutoFit/>
            </a:bodyPr>
            <a:lstStyle/>
            <a:p>
              <a:pPr algn="ctr" defTabSz="801688">
                <a:spcBef>
                  <a:spcPct val="20000"/>
                </a:spcBef>
                <a:defRPr/>
              </a:pPr>
              <a:r>
                <a:rPr lang="da-DK" sz="1400" b="1" noProof="1">
                  <a:solidFill>
                    <a:schemeClr val="accent1">
                      <a:lumMod val="10000"/>
                    </a:schemeClr>
                  </a:solidFill>
                  <a:latin typeface="Arial" pitchFamily="34" charset="0"/>
                  <a:ea typeface="ＭＳ Ｐゴシック" pitchFamily="-97" charset="-128"/>
                </a:rPr>
                <a:t>Form relationships at Major Rehab Facilities like Strong Memorial</a:t>
              </a:r>
            </a:p>
          </p:txBody>
        </p:sp>
        <p:sp>
          <p:nvSpPr>
            <p:cNvPr id="21" name="Text Box 52"/>
            <p:cNvSpPr txBox="1">
              <a:spLocks noChangeArrowheads="1"/>
            </p:cNvSpPr>
            <p:nvPr/>
          </p:nvSpPr>
          <p:spPr bwMode="gray">
            <a:xfrm>
              <a:off x="1222375" y="3800121"/>
              <a:ext cx="1346200" cy="676587"/>
            </a:xfrm>
            <a:prstGeom prst="rect">
              <a:avLst/>
            </a:prstGeom>
            <a:noFill/>
            <a:ln w="9525">
              <a:noFill/>
              <a:miter lim="800000"/>
              <a:headEnd/>
              <a:tailEnd/>
            </a:ln>
          </p:spPr>
          <p:txBody>
            <a:bodyPr>
              <a:spAutoFit/>
            </a:bodyPr>
            <a:lstStyle/>
            <a:p>
              <a:pPr algn="ctr" defTabSz="801688">
                <a:spcBef>
                  <a:spcPct val="20000"/>
                </a:spcBef>
              </a:pPr>
              <a:r>
                <a:rPr lang="en-US" sz="1400" b="1" noProof="1">
                  <a:solidFill>
                    <a:schemeClr val="tx2"/>
                  </a:solidFill>
                </a:rPr>
                <a:t>Form relationships with Experts at Medical Schools like URMC</a:t>
              </a:r>
            </a:p>
          </p:txBody>
        </p:sp>
        <p:sp>
          <p:nvSpPr>
            <p:cNvPr id="22" name="Text Box 52"/>
            <p:cNvSpPr txBox="1">
              <a:spLocks noChangeArrowheads="1"/>
            </p:cNvSpPr>
            <p:nvPr/>
          </p:nvSpPr>
          <p:spPr bwMode="gray">
            <a:xfrm>
              <a:off x="1231900" y="2165444"/>
              <a:ext cx="1346200" cy="873924"/>
            </a:xfrm>
            <a:prstGeom prst="rect">
              <a:avLst/>
            </a:prstGeom>
            <a:noFill/>
            <a:ln w="9525">
              <a:noFill/>
              <a:miter lim="800000"/>
              <a:headEnd/>
              <a:tailEnd/>
            </a:ln>
          </p:spPr>
          <p:txBody>
            <a:bodyPr>
              <a:spAutoFit/>
            </a:bodyPr>
            <a:lstStyle/>
            <a:p>
              <a:pPr algn="ctr" defTabSz="801688">
                <a:spcBef>
                  <a:spcPct val="20000"/>
                </a:spcBef>
              </a:pPr>
              <a:r>
                <a:rPr lang="en-US" sz="1400" b="1" noProof="1">
                  <a:solidFill>
                    <a:srgbClr val="171717"/>
                  </a:solidFill>
                </a:rPr>
                <a:t>Form relationships at colleges of Health &amp; Human Services like Nazareth</a:t>
              </a:r>
            </a:p>
          </p:txBody>
        </p:sp>
      </p:grpSp>
      <p:sp>
        <p:nvSpPr>
          <p:cNvPr id="23" name="Rectangle 22"/>
          <p:cNvSpPr/>
          <p:nvPr/>
        </p:nvSpPr>
        <p:spPr>
          <a:xfrm>
            <a:off x="3886317" y="4574373"/>
            <a:ext cx="3998899" cy="738664"/>
          </a:xfrm>
          <a:prstGeom prst="rect">
            <a:avLst/>
          </a:prstGeom>
        </p:spPr>
        <p:txBody>
          <a:bodyPr wrap="square">
            <a:spAutoFit/>
          </a:bodyPr>
          <a:lstStyle/>
          <a:p>
            <a:r>
              <a:rPr lang="en-US" sz="1400" b="1" dirty="0">
                <a:solidFill>
                  <a:schemeClr val="bg1"/>
                </a:solidFill>
              </a:rPr>
              <a:t>Creating a network of at the educational level will build credibility and lead to relationships at major medical schools &amp; rehab facilities.</a:t>
            </a:r>
            <a:endParaRPr lang="en-US" sz="1400" dirty="0">
              <a:solidFill>
                <a:schemeClr val="bg1"/>
              </a:solidFill>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ktangel 32"/>
          <p:cNvSpPr>
            <a:spLocks noChangeArrowheads="1"/>
          </p:cNvSpPr>
          <p:nvPr/>
        </p:nvSpPr>
        <p:spPr bwMode="auto">
          <a:xfrm>
            <a:off x="3201762" y="1585913"/>
            <a:ext cx="2743200" cy="305539"/>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endParaRPr lang="da-DK" noProof="1">
              <a:solidFill>
                <a:srgbClr val="FFFFFF"/>
              </a:solidFill>
              <a:latin typeface="Arial" pitchFamily="34" charset="0"/>
            </a:endParaRPr>
          </a:p>
        </p:txBody>
      </p:sp>
      <p:sp>
        <p:nvSpPr>
          <p:cNvPr id="52" name="Rektangel 51"/>
          <p:cNvSpPr>
            <a:spLocks noChangeArrowheads="1"/>
          </p:cNvSpPr>
          <p:nvPr/>
        </p:nvSpPr>
        <p:spPr bwMode="auto">
          <a:xfrm>
            <a:off x="3195778" y="1945830"/>
            <a:ext cx="2743200" cy="4515194"/>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26633" name="Tekstboks 68"/>
          <p:cNvSpPr txBox="1">
            <a:spLocks noChangeArrowheads="1"/>
          </p:cNvSpPr>
          <p:nvPr/>
        </p:nvSpPr>
        <p:spPr bwMode="auto">
          <a:xfrm>
            <a:off x="3969761" y="3179615"/>
            <a:ext cx="1932400" cy="861774"/>
          </a:xfrm>
          <a:prstGeom prst="rect">
            <a:avLst/>
          </a:prstGeom>
          <a:noFill/>
          <a:ln w="9525">
            <a:noFill/>
            <a:miter lim="800000"/>
            <a:headEnd/>
            <a:tailEnd/>
          </a:ln>
        </p:spPr>
        <p:txBody>
          <a:bodyPr wrap="square">
            <a:spAutoFit/>
          </a:bodyPr>
          <a:lstStyle/>
          <a:p>
            <a:r>
              <a:rPr lang="en-US" sz="1000" b="1" dirty="0">
                <a:solidFill>
                  <a:srgbClr val="171717"/>
                </a:solidFill>
              </a:rPr>
              <a:t>Shirley Szekeres, PhD - Dean Health &amp; Human Services</a:t>
            </a:r>
          </a:p>
          <a:p>
            <a:r>
              <a:rPr lang="en-US" sz="1000" dirty="0">
                <a:solidFill>
                  <a:srgbClr val="171717"/>
                </a:solidFill>
              </a:rPr>
              <a:t>Twenty years of experience as a PT with a special interest in Traumatic Brain Injury (TBI)</a:t>
            </a:r>
            <a:endParaRPr lang="da-DK" sz="1000" dirty="0"/>
          </a:p>
        </p:txBody>
      </p:sp>
      <p:sp>
        <p:nvSpPr>
          <p:cNvPr id="26634" name="Rectangle 5"/>
          <p:cNvSpPr txBox="1">
            <a:spLocks noChangeArrowheads="1"/>
          </p:cNvSpPr>
          <p:nvPr/>
        </p:nvSpPr>
        <p:spPr bwMode="gray">
          <a:xfrm>
            <a:off x="3218336" y="1606663"/>
            <a:ext cx="2725263" cy="269639"/>
          </a:xfrm>
          <a:prstGeom prst="rect">
            <a:avLst/>
          </a:prstGeom>
          <a:noFill/>
          <a:ln w="9525">
            <a:noFill/>
            <a:miter lim="800000"/>
            <a:headEnd/>
            <a:tailEnd/>
          </a:ln>
        </p:spPr>
        <p:txBody>
          <a:bodyPr lIns="0" rIns="0" anchor="ctr"/>
          <a:lstStyle/>
          <a:p>
            <a:pPr algn="ctr" defTabSz="914400" eaLnBrk="0" hangingPunct="0">
              <a:lnSpc>
                <a:spcPct val="95000"/>
              </a:lnSpc>
            </a:pPr>
            <a:r>
              <a:rPr lang="en-US" sz="1200" b="1" dirty="0">
                <a:solidFill>
                  <a:schemeClr val="tx2"/>
                </a:solidFill>
              </a:rPr>
              <a:t>NAZARETH COLLEGE</a:t>
            </a:r>
          </a:p>
        </p:txBody>
      </p:sp>
      <p:sp>
        <p:nvSpPr>
          <p:cNvPr id="64" name="Rektangel 63"/>
          <p:cNvSpPr>
            <a:spLocks noChangeArrowheads="1"/>
          </p:cNvSpPr>
          <p:nvPr/>
        </p:nvSpPr>
        <p:spPr bwMode="auto">
          <a:xfrm>
            <a:off x="304289" y="1586372"/>
            <a:ext cx="2743200" cy="30554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endParaRPr lang="da-DK" noProof="1">
              <a:solidFill>
                <a:schemeClr val="tx2"/>
              </a:solidFill>
              <a:latin typeface="Arial" pitchFamily="34" charset="0"/>
            </a:endParaRPr>
          </a:p>
        </p:txBody>
      </p:sp>
      <p:sp>
        <p:nvSpPr>
          <p:cNvPr id="65" name="Rektangel 64"/>
          <p:cNvSpPr>
            <a:spLocks noChangeArrowheads="1"/>
          </p:cNvSpPr>
          <p:nvPr/>
        </p:nvSpPr>
        <p:spPr bwMode="auto">
          <a:xfrm>
            <a:off x="292413" y="1943834"/>
            <a:ext cx="2743200" cy="4517190"/>
          </a:xfrm>
          <a:prstGeom prst="rect">
            <a:avLst/>
          </a:prstGeom>
          <a:gradFill rotWithShape="1">
            <a:gsLst>
              <a:gs pos="0">
                <a:srgbClr val="E6E6E6"/>
              </a:gs>
              <a:gs pos="41000">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72" name="Tekstboks 71"/>
          <p:cNvSpPr txBox="1">
            <a:spLocks noChangeArrowheads="1"/>
          </p:cNvSpPr>
          <p:nvPr/>
        </p:nvSpPr>
        <p:spPr bwMode="auto">
          <a:xfrm>
            <a:off x="449782" y="2061656"/>
            <a:ext cx="252843" cy="348450"/>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endParaRPr lang="da-DK" sz="1200" dirty="0">
              <a:latin typeface="Arial" pitchFamily="34" charset="0"/>
              <a:ea typeface="ＭＳ Ｐゴシック" pitchFamily="-97" charset="-128"/>
            </a:endParaRPr>
          </a:p>
        </p:txBody>
      </p:sp>
      <p:sp>
        <p:nvSpPr>
          <p:cNvPr id="26638" name="Rectangle 5"/>
          <p:cNvSpPr txBox="1">
            <a:spLocks noChangeArrowheads="1"/>
          </p:cNvSpPr>
          <p:nvPr/>
        </p:nvSpPr>
        <p:spPr bwMode="gray">
          <a:xfrm>
            <a:off x="296884" y="1642289"/>
            <a:ext cx="2741591" cy="176986"/>
          </a:xfrm>
          <a:prstGeom prst="rect">
            <a:avLst/>
          </a:prstGeom>
          <a:noFill/>
          <a:ln w="9525">
            <a:noFill/>
            <a:miter lim="800000"/>
            <a:headEnd/>
            <a:tailEnd/>
          </a:ln>
        </p:spPr>
        <p:txBody>
          <a:bodyPr lIns="0" rIns="0" anchor="ctr"/>
          <a:lstStyle/>
          <a:p>
            <a:pPr algn="ctr" defTabSz="914400" eaLnBrk="0" hangingPunct="0">
              <a:lnSpc>
                <a:spcPct val="95000"/>
              </a:lnSpc>
            </a:pPr>
            <a:r>
              <a:rPr lang="en-US" sz="1200" b="1" dirty="0">
                <a:solidFill>
                  <a:schemeClr val="tx2"/>
                </a:solidFill>
              </a:rPr>
              <a:t>URMC DEPT OF PHYSICAL MED</a:t>
            </a:r>
          </a:p>
        </p:txBody>
      </p:sp>
      <p:sp>
        <p:nvSpPr>
          <p:cNvPr id="25" name="Rektangel 24"/>
          <p:cNvSpPr>
            <a:spLocks noChangeArrowheads="1"/>
          </p:cNvSpPr>
          <p:nvPr/>
        </p:nvSpPr>
        <p:spPr bwMode="auto">
          <a:xfrm>
            <a:off x="6068292" y="1576388"/>
            <a:ext cx="2743200" cy="305539"/>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defRPr/>
            </a:pPr>
            <a:endParaRPr lang="da-DK" noProof="1">
              <a:solidFill>
                <a:srgbClr val="FFFFFF"/>
              </a:solidFill>
              <a:latin typeface="Arial" pitchFamily="34" charset="0"/>
            </a:endParaRPr>
          </a:p>
        </p:txBody>
      </p:sp>
      <p:sp>
        <p:nvSpPr>
          <p:cNvPr id="26" name="Rektangel 25"/>
          <p:cNvSpPr>
            <a:spLocks noChangeArrowheads="1"/>
          </p:cNvSpPr>
          <p:nvPr/>
        </p:nvSpPr>
        <p:spPr bwMode="auto">
          <a:xfrm>
            <a:off x="6076829" y="1945830"/>
            <a:ext cx="2722785" cy="4531170"/>
          </a:xfrm>
          <a:prstGeom prst="rect">
            <a:avLst/>
          </a:prstGeom>
          <a:gradFill rotWithShape="1">
            <a:gsLst>
              <a:gs pos="0">
                <a:srgbClr val="E6E6E6"/>
              </a:gs>
              <a:gs pos="49001">
                <a:srgbClr val="FFFFFF"/>
              </a:gs>
              <a:gs pos="100000">
                <a:schemeClr val="tx1"/>
              </a:gs>
            </a:gsLst>
            <a:lin ang="16200000"/>
          </a:gradFill>
          <a:ln w="9525">
            <a:solidFill>
              <a:srgbClr val="E1E1E1"/>
            </a:solidFill>
            <a:miter lim="800000"/>
            <a:headEnd/>
            <a:tailEnd/>
          </a:ln>
          <a:effectLst>
            <a:outerShdw blurRad="63500" dist="23000" dir="5400000" rotWithShape="0">
              <a:srgbClr val="000000">
                <a:alpha val="34999"/>
              </a:srgbClr>
            </a:outerShdw>
          </a:effectLst>
        </p:spPr>
        <p:txBody>
          <a:bodyPr anchor="ctr"/>
          <a:lstStyle/>
          <a:p>
            <a:pPr algn="ctr">
              <a:defRPr/>
            </a:pPr>
            <a:endParaRPr lang="da-DK" dirty="0">
              <a:solidFill>
                <a:srgbClr val="FFFFFF"/>
              </a:solidFill>
              <a:latin typeface="Arial" pitchFamily="34" charset="0"/>
              <a:ea typeface="ＭＳ Ｐゴシック" pitchFamily="-97" charset="-128"/>
            </a:endParaRPr>
          </a:p>
        </p:txBody>
      </p:sp>
      <p:sp>
        <p:nvSpPr>
          <p:cNvPr id="26641" name="Tekstboks 27"/>
          <p:cNvSpPr txBox="1">
            <a:spLocks noChangeArrowheads="1"/>
          </p:cNvSpPr>
          <p:nvPr/>
        </p:nvSpPr>
        <p:spPr bwMode="auto">
          <a:xfrm>
            <a:off x="6770035" y="4242135"/>
            <a:ext cx="1923801" cy="553998"/>
          </a:xfrm>
          <a:prstGeom prst="rect">
            <a:avLst/>
          </a:prstGeom>
          <a:noFill/>
          <a:ln w="9525">
            <a:noFill/>
            <a:miter lim="800000"/>
            <a:headEnd/>
            <a:tailEnd/>
          </a:ln>
        </p:spPr>
        <p:txBody>
          <a:bodyPr wrap="square">
            <a:spAutoFit/>
          </a:bodyPr>
          <a:lstStyle/>
          <a:p>
            <a:r>
              <a:rPr lang="en-US" sz="1000" b="1" dirty="0">
                <a:solidFill>
                  <a:srgbClr val="171717"/>
                </a:solidFill>
              </a:rPr>
              <a:t>Maria Anderson, MS/SLP</a:t>
            </a:r>
          </a:p>
          <a:p>
            <a:r>
              <a:rPr lang="en-US" sz="1000" b="1" dirty="0">
                <a:solidFill>
                  <a:srgbClr val="171717"/>
                </a:solidFill>
              </a:rPr>
              <a:t>Director Clinical Services</a:t>
            </a:r>
            <a:endParaRPr lang="en-US" sz="1000" dirty="0">
              <a:solidFill>
                <a:srgbClr val="171717"/>
              </a:solidFill>
            </a:endParaRPr>
          </a:p>
          <a:p>
            <a:r>
              <a:rPr lang="en-US" sz="1000" dirty="0">
                <a:solidFill>
                  <a:srgbClr val="000000"/>
                </a:solidFill>
              </a:rPr>
              <a:t>Unity Health &amp; Rehabilitation</a:t>
            </a:r>
          </a:p>
        </p:txBody>
      </p:sp>
      <p:sp>
        <p:nvSpPr>
          <p:cNvPr id="26642" name="Rectangle 5"/>
          <p:cNvSpPr txBox="1">
            <a:spLocks noChangeArrowheads="1"/>
          </p:cNvSpPr>
          <p:nvPr/>
        </p:nvSpPr>
        <p:spPr bwMode="gray">
          <a:xfrm>
            <a:off x="6056417" y="1638300"/>
            <a:ext cx="2743200" cy="185799"/>
          </a:xfrm>
          <a:prstGeom prst="rect">
            <a:avLst/>
          </a:prstGeom>
          <a:noFill/>
          <a:ln w="9525">
            <a:noFill/>
            <a:miter lim="800000"/>
            <a:headEnd/>
            <a:tailEnd/>
          </a:ln>
        </p:spPr>
        <p:txBody>
          <a:bodyPr lIns="0" rIns="0" anchor="ctr"/>
          <a:lstStyle/>
          <a:p>
            <a:pPr algn="ctr" defTabSz="914400" eaLnBrk="0" hangingPunct="0">
              <a:lnSpc>
                <a:spcPct val="95000"/>
              </a:lnSpc>
            </a:pPr>
            <a:r>
              <a:rPr lang="en-US" sz="1200" b="1" dirty="0">
                <a:solidFill>
                  <a:schemeClr val="tx2"/>
                </a:solidFill>
              </a:rPr>
              <a:t>OTHER ADVOCATES</a:t>
            </a:r>
          </a:p>
        </p:txBody>
      </p:sp>
      <p:sp>
        <p:nvSpPr>
          <p:cNvPr id="26643" name="Tekstboks 35"/>
          <p:cNvSpPr txBox="1">
            <a:spLocks noChangeArrowheads="1"/>
          </p:cNvSpPr>
          <p:nvPr/>
        </p:nvSpPr>
        <p:spPr bwMode="auto">
          <a:xfrm>
            <a:off x="766679" y="2031702"/>
            <a:ext cx="2054769" cy="329091"/>
          </a:xfrm>
          <a:prstGeom prst="rect">
            <a:avLst/>
          </a:prstGeom>
          <a:noFill/>
          <a:ln w="9525">
            <a:noFill/>
            <a:miter lim="800000"/>
            <a:headEnd/>
            <a:tailEnd/>
          </a:ln>
        </p:spPr>
        <p:txBody>
          <a:bodyPr wrap="square">
            <a:spAutoFit/>
          </a:bodyPr>
          <a:lstStyle/>
          <a:p>
            <a:pPr algn="just"/>
            <a:endParaRPr lang="da-DK" sz="1100" dirty="0">
              <a:solidFill>
                <a:srgbClr val="171717"/>
              </a:solidFill>
            </a:endParaRPr>
          </a:p>
        </p:txBody>
      </p:sp>
      <p:sp>
        <p:nvSpPr>
          <p:cNvPr id="47" name="Tekstboks 46"/>
          <p:cNvSpPr txBox="1">
            <a:spLocks noChangeArrowheads="1"/>
          </p:cNvSpPr>
          <p:nvPr/>
        </p:nvSpPr>
        <p:spPr bwMode="auto">
          <a:xfrm>
            <a:off x="6073005" y="2061656"/>
            <a:ext cx="234301" cy="349474"/>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endParaRPr lang="da-DK" sz="1200" dirty="0">
              <a:latin typeface="Arial" pitchFamily="34" charset="0"/>
              <a:ea typeface="ＭＳ Ｐゴシック" pitchFamily="-97" charset="-128"/>
            </a:endParaRPr>
          </a:p>
        </p:txBody>
      </p:sp>
      <p:sp>
        <p:nvSpPr>
          <p:cNvPr id="31" name="Tekstboks 68"/>
          <p:cNvSpPr txBox="1">
            <a:spLocks noChangeArrowheads="1"/>
          </p:cNvSpPr>
          <p:nvPr/>
        </p:nvSpPr>
        <p:spPr bwMode="auto">
          <a:xfrm>
            <a:off x="3969761" y="4229287"/>
            <a:ext cx="1885951" cy="861774"/>
          </a:xfrm>
          <a:prstGeom prst="rect">
            <a:avLst/>
          </a:prstGeom>
          <a:noFill/>
          <a:ln w="9525">
            <a:noFill/>
            <a:miter lim="800000"/>
            <a:headEnd/>
            <a:tailEnd/>
          </a:ln>
        </p:spPr>
        <p:txBody>
          <a:bodyPr wrap="square">
            <a:spAutoFit/>
          </a:bodyPr>
          <a:lstStyle/>
          <a:p>
            <a:r>
              <a:rPr lang="en-US" sz="1000" b="1" dirty="0">
                <a:solidFill>
                  <a:srgbClr val="000000"/>
                </a:solidFill>
              </a:rPr>
              <a:t>Jennifer Collins, PT, MBA, Dept. Chair Health Sciences &amp; Physical Therapy</a:t>
            </a:r>
            <a:r>
              <a:rPr lang="en-US" sz="1000" dirty="0">
                <a:solidFill>
                  <a:srgbClr val="171717"/>
                </a:solidFill>
              </a:rPr>
              <a:t>: </a:t>
            </a:r>
            <a:r>
              <a:rPr lang="en-US" sz="1000" dirty="0">
                <a:solidFill>
                  <a:srgbClr val="000000"/>
                </a:solidFill>
              </a:rPr>
              <a:t>Thirty years as a PT with fifteen years in PT education</a:t>
            </a:r>
            <a:endParaRPr lang="da-DK" sz="1000" dirty="0">
              <a:solidFill>
                <a:srgbClr val="000000"/>
              </a:solidFill>
            </a:endParaRPr>
          </a:p>
        </p:txBody>
      </p:sp>
      <p:sp>
        <p:nvSpPr>
          <p:cNvPr id="34" name="Tekstboks 68"/>
          <p:cNvSpPr txBox="1">
            <a:spLocks noChangeArrowheads="1"/>
          </p:cNvSpPr>
          <p:nvPr/>
        </p:nvSpPr>
        <p:spPr bwMode="auto">
          <a:xfrm>
            <a:off x="3969761" y="5358313"/>
            <a:ext cx="1936404" cy="861774"/>
          </a:xfrm>
          <a:prstGeom prst="rect">
            <a:avLst/>
          </a:prstGeom>
          <a:noFill/>
          <a:ln w="9525">
            <a:noFill/>
            <a:miter lim="800000"/>
            <a:headEnd/>
            <a:tailEnd/>
          </a:ln>
        </p:spPr>
        <p:txBody>
          <a:bodyPr wrap="square">
            <a:spAutoFit/>
          </a:bodyPr>
          <a:lstStyle/>
          <a:p>
            <a:r>
              <a:rPr lang="en-US" sz="1000" b="1" dirty="0">
                <a:solidFill>
                  <a:srgbClr val="171717"/>
                </a:solidFill>
              </a:rPr>
              <a:t>JJ  </a:t>
            </a:r>
            <a:r>
              <a:rPr lang="en-US" sz="1000" b="1" dirty="0" err="1">
                <a:solidFill>
                  <a:srgbClr val="171717"/>
                </a:solidFill>
              </a:rPr>
              <a:t>Mowder</a:t>
            </a:r>
            <a:r>
              <a:rPr lang="en-US" sz="1000" b="1" dirty="0">
                <a:solidFill>
                  <a:srgbClr val="171717"/>
                </a:solidFill>
              </a:rPr>
              <a:t>- </a:t>
            </a:r>
            <a:r>
              <a:rPr lang="en-US" sz="1000" b="1" dirty="0" err="1">
                <a:solidFill>
                  <a:srgbClr val="171717"/>
                </a:solidFill>
              </a:rPr>
              <a:t>Tinney</a:t>
            </a:r>
            <a:r>
              <a:rPr lang="en-US" sz="1000" b="1" dirty="0">
                <a:solidFill>
                  <a:srgbClr val="171717"/>
                </a:solidFill>
              </a:rPr>
              <a:t>, PT, PhD</a:t>
            </a:r>
          </a:p>
          <a:p>
            <a:r>
              <a:rPr lang="en-US" sz="1000" b="1" dirty="0">
                <a:solidFill>
                  <a:srgbClr val="171717"/>
                </a:solidFill>
              </a:rPr>
              <a:t>Dir. of Clinical Education</a:t>
            </a:r>
            <a:endParaRPr lang="en-US" sz="1000" dirty="0">
              <a:solidFill>
                <a:srgbClr val="171717"/>
              </a:solidFill>
            </a:endParaRPr>
          </a:p>
          <a:p>
            <a:r>
              <a:rPr lang="en-US" sz="1000" dirty="0">
                <a:solidFill>
                  <a:srgbClr val="171717"/>
                </a:solidFill>
              </a:rPr>
              <a:t>Areas of expertise are stroke rehabilitation, balance and falls assessment</a:t>
            </a:r>
          </a:p>
        </p:txBody>
      </p:sp>
      <p:pic>
        <p:nvPicPr>
          <p:cNvPr id="17410" name="Picture 2" descr="Dean Shirley Szekeres"/>
          <p:cNvPicPr>
            <a:picLocks noChangeAspect="1" noChangeArrowheads="1"/>
          </p:cNvPicPr>
          <p:nvPr/>
        </p:nvPicPr>
        <p:blipFill>
          <a:blip r:embed="rId3"/>
          <a:srcRect/>
          <a:stretch>
            <a:fillRect/>
          </a:stretch>
        </p:blipFill>
        <p:spPr bwMode="auto">
          <a:xfrm>
            <a:off x="3346700" y="3145850"/>
            <a:ext cx="594360" cy="742950"/>
          </a:xfrm>
          <a:prstGeom prst="rect">
            <a:avLst/>
          </a:prstGeom>
          <a:noFill/>
        </p:spPr>
      </p:pic>
      <p:pic>
        <p:nvPicPr>
          <p:cNvPr id="17414" name="Picture 6" descr="Kanakadurga R. Poduri, M.D."/>
          <p:cNvPicPr>
            <a:picLocks noChangeAspect="1" noChangeArrowheads="1"/>
          </p:cNvPicPr>
          <p:nvPr/>
        </p:nvPicPr>
        <p:blipFill>
          <a:blip r:embed="rId4"/>
          <a:srcRect/>
          <a:stretch>
            <a:fillRect/>
          </a:stretch>
        </p:blipFill>
        <p:spPr bwMode="auto">
          <a:xfrm>
            <a:off x="417949" y="3145725"/>
            <a:ext cx="594360" cy="805262"/>
          </a:xfrm>
          <a:prstGeom prst="rect">
            <a:avLst/>
          </a:prstGeom>
          <a:noFill/>
          <a:ln w="3175">
            <a:solidFill>
              <a:schemeClr val="tx1"/>
            </a:solidFill>
          </a:ln>
        </p:spPr>
      </p:pic>
      <p:sp>
        <p:nvSpPr>
          <p:cNvPr id="35" name="TextBox 34"/>
          <p:cNvSpPr txBox="1"/>
          <p:nvPr/>
        </p:nvSpPr>
        <p:spPr>
          <a:xfrm>
            <a:off x="1029200" y="3150427"/>
            <a:ext cx="1895475" cy="861774"/>
          </a:xfrm>
          <a:prstGeom prst="rect">
            <a:avLst/>
          </a:prstGeom>
          <a:noFill/>
        </p:spPr>
        <p:txBody>
          <a:bodyPr wrap="square" rtlCol="0">
            <a:spAutoFit/>
          </a:bodyPr>
          <a:lstStyle/>
          <a:p>
            <a:r>
              <a:rPr lang="en-US" sz="1000" b="1" dirty="0">
                <a:solidFill>
                  <a:srgbClr val="000000"/>
                </a:solidFill>
              </a:rPr>
              <a:t>Dr. K. </a:t>
            </a:r>
            <a:r>
              <a:rPr lang="en-US" sz="1000" b="1" dirty="0" err="1">
                <a:solidFill>
                  <a:srgbClr val="000000"/>
                </a:solidFill>
              </a:rPr>
              <a:t>Rao</a:t>
            </a:r>
            <a:r>
              <a:rPr lang="en-US" sz="1000" b="1" dirty="0">
                <a:solidFill>
                  <a:srgbClr val="000000"/>
                </a:solidFill>
              </a:rPr>
              <a:t> </a:t>
            </a:r>
            <a:r>
              <a:rPr lang="en-US" sz="1000" b="1" dirty="0" err="1">
                <a:solidFill>
                  <a:srgbClr val="000000"/>
                </a:solidFill>
              </a:rPr>
              <a:t>Poduri</a:t>
            </a:r>
            <a:r>
              <a:rPr lang="en-US" sz="1000" b="1" dirty="0">
                <a:solidFill>
                  <a:srgbClr val="000000"/>
                </a:solidFill>
              </a:rPr>
              <a:t>, Chair &amp;</a:t>
            </a:r>
          </a:p>
          <a:p>
            <a:r>
              <a:rPr lang="en-US" sz="1000" b="1" dirty="0">
                <a:solidFill>
                  <a:srgbClr val="000000"/>
                </a:solidFill>
              </a:rPr>
              <a:t>Medical Director – </a:t>
            </a:r>
            <a:r>
              <a:rPr lang="en-US" sz="1000" dirty="0">
                <a:solidFill>
                  <a:srgbClr val="000000"/>
                </a:solidFill>
              </a:rPr>
              <a:t>She has</a:t>
            </a:r>
          </a:p>
          <a:p>
            <a:r>
              <a:rPr lang="en-US" sz="1000" dirty="0">
                <a:solidFill>
                  <a:srgbClr val="000000"/>
                </a:solidFill>
              </a:rPr>
              <a:t>extensive experience in the treatment of stroke, spinal cord injury, amputations</a:t>
            </a:r>
          </a:p>
        </p:txBody>
      </p:sp>
      <p:pic>
        <p:nvPicPr>
          <p:cNvPr id="17416" name="Picture 8" descr="Douglas R. Fetkenhour, M.D."/>
          <p:cNvPicPr>
            <a:picLocks noChangeAspect="1" noChangeArrowheads="1"/>
          </p:cNvPicPr>
          <p:nvPr/>
        </p:nvPicPr>
        <p:blipFill>
          <a:blip r:embed="rId5"/>
          <a:srcRect/>
          <a:stretch>
            <a:fillRect/>
          </a:stretch>
        </p:blipFill>
        <p:spPr bwMode="auto">
          <a:xfrm>
            <a:off x="417949" y="5386761"/>
            <a:ext cx="611336" cy="804672"/>
          </a:xfrm>
          <a:prstGeom prst="rect">
            <a:avLst/>
          </a:prstGeom>
          <a:noFill/>
          <a:ln w="3175">
            <a:solidFill>
              <a:schemeClr val="tx1"/>
            </a:solidFill>
          </a:ln>
        </p:spPr>
      </p:pic>
      <p:sp>
        <p:nvSpPr>
          <p:cNvPr id="36" name="TextBox 35"/>
          <p:cNvSpPr txBox="1"/>
          <p:nvPr/>
        </p:nvSpPr>
        <p:spPr>
          <a:xfrm>
            <a:off x="1029200" y="5322625"/>
            <a:ext cx="1771650" cy="861774"/>
          </a:xfrm>
          <a:prstGeom prst="rect">
            <a:avLst/>
          </a:prstGeom>
          <a:noFill/>
        </p:spPr>
        <p:txBody>
          <a:bodyPr wrap="square" rtlCol="0">
            <a:spAutoFit/>
          </a:bodyPr>
          <a:lstStyle/>
          <a:p>
            <a:r>
              <a:rPr lang="en-US" sz="1000" b="1" dirty="0">
                <a:solidFill>
                  <a:srgbClr val="000000"/>
                </a:solidFill>
              </a:rPr>
              <a:t>Dr. Douglas </a:t>
            </a:r>
            <a:r>
              <a:rPr lang="en-US" sz="1000" b="1" dirty="0" err="1">
                <a:solidFill>
                  <a:srgbClr val="000000"/>
                </a:solidFill>
              </a:rPr>
              <a:t>Fetkenhour</a:t>
            </a:r>
            <a:r>
              <a:rPr lang="en-US" sz="1000" b="1" dirty="0">
                <a:solidFill>
                  <a:srgbClr val="000000"/>
                </a:solidFill>
              </a:rPr>
              <a:t> Assistant Professor</a:t>
            </a:r>
            <a:r>
              <a:rPr lang="en-US" sz="1000" dirty="0">
                <a:solidFill>
                  <a:srgbClr val="000000"/>
                </a:solidFill>
              </a:rPr>
              <a:t>  </a:t>
            </a:r>
          </a:p>
          <a:p>
            <a:r>
              <a:rPr lang="en-US" sz="1000" dirty="0">
                <a:solidFill>
                  <a:srgbClr val="000000"/>
                </a:solidFill>
              </a:rPr>
              <a:t>Rehabilitation needs of stroke, pediatric, adolescent and geriatric patients.</a:t>
            </a:r>
          </a:p>
        </p:txBody>
      </p:sp>
      <p:pic>
        <p:nvPicPr>
          <p:cNvPr id="17418" name="Picture 10" descr="Nithyanandini Namassivaya, M.B.B.S."/>
          <p:cNvPicPr>
            <a:picLocks noChangeAspect="1" noChangeArrowheads="1"/>
          </p:cNvPicPr>
          <p:nvPr/>
        </p:nvPicPr>
        <p:blipFill>
          <a:blip r:embed="rId6"/>
          <a:srcRect/>
          <a:stretch>
            <a:fillRect/>
          </a:stretch>
        </p:blipFill>
        <p:spPr bwMode="auto">
          <a:xfrm>
            <a:off x="427477" y="4278500"/>
            <a:ext cx="574941" cy="804672"/>
          </a:xfrm>
          <a:prstGeom prst="rect">
            <a:avLst/>
          </a:prstGeom>
          <a:noFill/>
          <a:ln w="3175">
            <a:solidFill>
              <a:schemeClr val="tx1"/>
            </a:solidFill>
          </a:ln>
        </p:spPr>
      </p:pic>
      <p:sp>
        <p:nvSpPr>
          <p:cNvPr id="37" name="TextBox 36"/>
          <p:cNvSpPr txBox="1"/>
          <p:nvPr/>
        </p:nvSpPr>
        <p:spPr>
          <a:xfrm>
            <a:off x="1029200" y="4269676"/>
            <a:ext cx="1820878" cy="861774"/>
          </a:xfrm>
          <a:prstGeom prst="rect">
            <a:avLst/>
          </a:prstGeom>
          <a:noFill/>
        </p:spPr>
        <p:txBody>
          <a:bodyPr wrap="square" rtlCol="0">
            <a:spAutoFit/>
          </a:bodyPr>
          <a:lstStyle/>
          <a:p>
            <a:r>
              <a:rPr lang="en-US" sz="1000" b="1" dirty="0">
                <a:solidFill>
                  <a:srgbClr val="000000"/>
                </a:solidFill>
              </a:rPr>
              <a:t>Dr. Nithyanandini </a:t>
            </a:r>
            <a:r>
              <a:rPr lang="en-US" sz="1000" b="1" dirty="0" err="1">
                <a:solidFill>
                  <a:srgbClr val="000000"/>
                </a:solidFill>
              </a:rPr>
              <a:t>Namassivaya</a:t>
            </a:r>
            <a:r>
              <a:rPr lang="en-US" sz="1000" b="1" dirty="0">
                <a:solidFill>
                  <a:srgbClr val="000000"/>
                </a:solidFill>
              </a:rPr>
              <a:t>, M.B.B.S. Assistant Professor</a:t>
            </a:r>
            <a:endParaRPr lang="en-US" sz="1000" dirty="0">
              <a:solidFill>
                <a:srgbClr val="000000"/>
              </a:solidFill>
            </a:endParaRPr>
          </a:p>
          <a:p>
            <a:r>
              <a:rPr lang="en-US" sz="1000" dirty="0">
                <a:solidFill>
                  <a:srgbClr val="000000"/>
                </a:solidFill>
              </a:rPr>
              <a:t>Spinal Cord Injury Medicine</a:t>
            </a:r>
          </a:p>
          <a:p>
            <a:r>
              <a:rPr lang="en-US" sz="1000" dirty="0">
                <a:solidFill>
                  <a:srgbClr val="000000"/>
                </a:solidFill>
              </a:rPr>
              <a:t>Director Prosthetic Clinic</a:t>
            </a:r>
          </a:p>
        </p:txBody>
      </p:sp>
      <p:pic>
        <p:nvPicPr>
          <p:cNvPr id="17420" name="Picture 12"/>
          <p:cNvPicPr>
            <a:picLocks noChangeAspect="1" noChangeArrowheads="1"/>
          </p:cNvPicPr>
          <p:nvPr/>
        </p:nvPicPr>
        <p:blipFill>
          <a:blip r:embed="rId7">
            <a:lum/>
          </a:blip>
          <a:srcRect/>
          <a:stretch>
            <a:fillRect/>
          </a:stretch>
        </p:blipFill>
        <p:spPr bwMode="auto">
          <a:xfrm>
            <a:off x="3343526" y="5386761"/>
            <a:ext cx="611817" cy="804672"/>
          </a:xfrm>
          <a:prstGeom prst="rect">
            <a:avLst/>
          </a:prstGeom>
          <a:noFill/>
          <a:ln w="9525">
            <a:noFill/>
            <a:miter lim="800000"/>
            <a:headEnd/>
            <a:tailEnd/>
          </a:ln>
          <a:effectLst/>
        </p:spPr>
      </p:pic>
      <p:pic>
        <p:nvPicPr>
          <p:cNvPr id="17424" name="Picture 16" descr="Jennifer Collins"/>
          <p:cNvPicPr>
            <a:picLocks noChangeAspect="1" noChangeArrowheads="1"/>
          </p:cNvPicPr>
          <p:nvPr/>
        </p:nvPicPr>
        <p:blipFill>
          <a:blip r:embed="rId8"/>
          <a:srcRect l="6708" r="15167"/>
          <a:stretch>
            <a:fillRect/>
          </a:stretch>
        </p:blipFill>
        <p:spPr bwMode="auto">
          <a:xfrm>
            <a:off x="3343525" y="4243575"/>
            <a:ext cx="628650" cy="804672"/>
          </a:xfrm>
          <a:prstGeom prst="rect">
            <a:avLst/>
          </a:prstGeom>
          <a:noFill/>
        </p:spPr>
      </p:pic>
      <p:pic>
        <p:nvPicPr>
          <p:cNvPr id="17426" name="Picture 18" descr="Bradford C. Berk, M.D., Ph.D."/>
          <p:cNvPicPr>
            <a:picLocks noChangeAspect="1" noChangeArrowheads="1"/>
          </p:cNvPicPr>
          <p:nvPr/>
        </p:nvPicPr>
        <p:blipFill>
          <a:blip r:embed="rId9"/>
          <a:srcRect/>
          <a:stretch>
            <a:fillRect/>
          </a:stretch>
        </p:blipFill>
        <p:spPr bwMode="auto">
          <a:xfrm>
            <a:off x="405185" y="2100262"/>
            <a:ext cx="609665" cy="852488"/>
          </a:xfrm>
          <a:prstGeom prst="rect">
            <a:avLst/>
          </a:prstGeom>
          <a:noFill/>
        </p:spPr>
      </p:pic>
      <p:sp>
        <p:nvSpPr>
          <p:cNvPr id="48" name="TextBox 47"/>
          <p:cNvSpPr txBox="1"/>
          <p:nvPr/>
        </p:nvSpPr>
        <p:spPr>
          <a:xfrm>
            <a:off x="1029200" y="2105027"/>
            <a:ext cx="1895475" cy="553998"/>
          </a:xfrm>
          <a:prstGeom prst="rect">
            <a:avLst/>
          </a:prstGeom>
          <a:noFill/>
        </p:spPr>
        <p:txBody>
          <a:bodyPr wrap="square" rtlCol="0">
            <a:spAutoFit/>
          </a:bodyPr>
          <a:lstStyle/>
          <a:p>
            <a:r>
              <a:rPr lang="en-US" sz="1000" b="1" dirty="0">
                <a:solidFill>
                  <a:srgbClr val="000000"/>
                </a:solidFill>
              </a:rPr>
              <a:t>Dr. Bradford </a:t>
            </a:r>
            <a:r>
              <a:rPr lang="en-US" sz="1000" b="1" dirty="0" err="1">
                <a:solidFill>
                  <a:srgbClr val="000000"/>
                </a:solidFill>
              </a:rPr>
              <a:t>Berk</a:t>
            </a:r>
            <a:r>
              <a:rPr lang="en-US" sz="1000" b="1" dirty="0">
                <a:solidFill>
                  <a:srgbClr val="000000"/>
                </a:solidFill>
              </a:rPr>
              <a:t>, MD, PhD</a:t>
            </a:r>
          </a:p>
          <a:p>
            <a:r>
              <a:rPr lang="en-US" sz="1000" b="1" dirty="0">
                <a:solidFill>
                  <a:srgbClr val="000000"/>
                </a:solidFill>
              </a:rPr>
              <a:t>CEO, URMC </a:t>
            </a:r>
            <a:r>
              <a:rPr lang="en-US" sz="1000" dirty="0">
                <a:solidFill>
                  <a:srgbClr val="000000"/>
                </a:solidFill>
              </a:rPr>
              <a:t>– Sr. VP for Health Sciences (URMC)</a:t>
            </a:r>
          </a:p>
        </p:txBody>
      </p:sp>
      <p:pic>
        <p:nvPicPr>
          <p:cNvPr id="17428" name="Picture 20" descr="Daan Braveman"/>
          <p:cNvPicPr>
            <a:picLocks noChangeAspect="1" noChangeArrowheads="1"/>
          </p:cNvPicPr>
          <p:nvPr/>
        </p:nvPicPr>
        <p:blipFill>
          <a:blip r:embed="rId10"/>
          <a:srcRect l="9075" r="16351"/>
          <a:stretch>
            <a:fillRect/>
          </a:stretch>
        </p:blipFill>
        <p:spPr bwMode="auto">
          <a:xfrm>
            <a:off x="3362575" y="2119312"/>
            <a:ext cx="600075" cy="804672"/>
          </a:xfrm>
          <a:prstGeom prst="rect">
            <a:avLst/>
          </a:prstGeom>
          <a:noFill/>
        </p:spPr>
      </p:pic>
      <p:sp>
        <p:nvSpPr>
          <p:cNvPr id="49" name="Tekstboks 68"/>
          <p:cNvSpPr txBox="1">
            <a:spLocks noChangeArrowheads="1"/>
          </p:cNvSpPr>
          <p:nvPr/>
        </p:nvSpPr>
        <p:spPr bwMode="auto">
          <a:xfrm>
            <a:off x="3969761" y="2055789"/>
            <a:ext cx="1897766" cy="1015663"/>
          </a:xfrm>
          <a:prstGeom prst="rect">
            <a:avLst/>
          </a:prstGeom>
          <a:noFill/>
          <a:ln w="9525">
            <a:noFill/>
            <a:miter lim="800000"/>
            <a:headEnd/>
            <a:tailEnd/>
          </a:ln>
        </p:spPr>
        <p:txBody>
          <a:bodyPr wrap="square">
            <a:spAutoFit/>
          </a:bodyPr>
          <a:lstStyle/>
          <a:p>
            <a:r>
              <a:rPr lang="en-US" sz="1000" b="1" dirty="0" err="1">
                <a:solidFill>
                  <a:srgbClr val="171717"/>
                </a:solidFill>
              </a:rPr>
              <a:t>Daan</a:t>
            </a:r>
            <a:r>
              <a:rPr lang="en-US" sz="1000" b="1" dirty="0">
                <a:solidFill>
                  <a:srgbClr val="171717"/>
                </a:solidFill>
              </a:rPr>
              <a:t> </a:t>
            </a:r>
            <a:r>
              <a:rPr lang="en-US" sz="1000" b="1" dirty="0" err="1">
                <a:solidFill>
                  <a:srgbClr val="171717"/>
                </a:solidFill>
              </a:rPr>
              <a:t>Braveman</a:t>
            </a:r>
            <a:r>
              <a:rPr lang="en-US" sz="1000" b="1" dirty="0">
                <a:solidFill>
                  <a:srgbClr val="171717"/>
                </a:solidFill>
              </a:rPr>
              <a:t>, President</a:t>
            </a:r>
          </a:p>
          <a:p>
            <a:r>
              <a:rPr lang="en-US" sz="1000" dirty="0">
                <a:solidFill>
                  <a:srgbClr val="000000"/>
                </a:solidFill>
              </a:rPr>
              <a:t>He serves on the board of RGH Systems &amp;  as co-chair of the Sage Commission, a task force of the Finger Lakes Health Systems Agency.</a:t>
            </a:r>
          </a:p>
        </p:txBody>
      </p:sp>
      <p:pic>
        <p:nvPicPr>
          <p:cNvPr id="2" name="Picture 2" descr="http://t1.gstatic.com/images?q=tbn:ANd9GcQoZoZh6kYGvZcRaK9W3CJ_dbl-Ot_RJy23_y7FSj9OalnF-VrgD_Nj0s4">
            <a:hlinkClick r:id="rId11"/>
          </p:cNvPr>
          <p:cNvPicPr>
            <a:picLocks noChangeAspect="1" noChangeArrowheads="1"/>
          </p:cNvPicPr>
          <p:nvPr/>
        </p:nvPicPr>
        <p:blipFill>
          <a:blip r:embed="rId12"/>
          <a:srcRect/>
          <a:stretch>
            <a:fillRect/>
          </a:stretch>
        </p:blipFill>
        <p:spPr bwMode="auto">
          <a:xfrm>
            <a:off x="6184900" y="2152650"/>
            <a:ext cx="594360" cy="832104"/>
          </a:xfrm>
          <a:prstGeom prst="rect">
            <a:avLst/>
          </a:prstGeom>
          <a:noFill/>
        </p:spPr>
      </p:pic>
      <p:sp>
        <p:nvSpPr>
          <p:cNvPr id="41" name="Tekstboks 27"/>
          <p:cNvSpPr txBox="1">
            <a:spLocks noChangeArrowheads="1"/>
          </p:cNvSpPr>
          <p:nvPr/>
        </p:nvSpPr>
        <p:spPr bwMode="auto">
          <a:xfrm>
            <a:off x="6770035" y="2147888"/>
            <a:ext cx="1726265" cy="553998"/>
          </a:xfrm>
          <a:prstGeom prst="rect">
            <a:avLst/>
          </a:prstGeom>
          <a:noFill/>
          <a:ln w="9525">
            <a:noFill/>
            <a:miter lim="800000"/>
            <a:headEnd/>
            <a:tailEnd/>
          </a:ln>
        </p:spPr>
        <p:txBody>
          <a:bodyPr wrap="square">
            <a:spAutoFit/>
          </a:bodyPr>
          <a:lstStyle/>
          <a:p>
            <a:r>
              <a:rPr lang="en-US" sz="1000" b="1" dirty="0">
                <a:solidFill>
                  <a:srgbClr val="171717"/>
                </a:solidFill>
              </a:rPr>
              <a:t>Tom Reed</a:t>
            </a:r>
          </a:p>
          <a:p>
            <a:r>
              <a:rPr lang="en-US" sz="1000" dirty="0">
                <a:solidFill>
                  <a:srgbClr val="171717"/>
                </a:solidFill>
              </a:rPr>
              <a:t>NYS Congressman</a:t>
            </a:r>
          </a:p>
          <a:p>
            <a:r>
              <a:rPr lang="en-US" sz="1000" dirty="0">
                <a:solidFill>
                  <a:srgbClr val="171717"/>
                </a:solidFill>
              </a:rPr>
              <a:t>29</a:t>
            </a:r>
            <a:r>
              <a:rPr lang="en-US" sz="1000" baseline="30000" dirty="0">
                <a:solidFill>
                  <a:srgbClr val="171717"/>
                </a:solidFill>
              </a:rPr>
              <a:t>th</a:t>
            </a:r>
            <a:r>
              <a:rPr lang="en-US" sz="1000" dirty="0">
                <a:solidFill>
                  <a:srgbClr val="171717"/>
                </a:solidFill>
              </a:rPr>
              <a:t> Congressional District</a:t>
            </a:r>
          </a:p>
        </p:txBody>
      </p:sp>
      <p:pic>
        <p:nvPicPr>
          <p:cNvPr id="26628" name="Picture 4" descr="http://t0.gstatic.com/images?q=tbn:ANd9GcSaanUOqhXBFgjAfpenMdbHqA8SjP_W0FGTPF2UU8NKHsmBA12IcPA7EA">
            <a:hlinkClick r:id="rId13"/>
          </p:cNvPr>
          <p:cNvPicPr>
            <a:picLocks noChangeAspect="1" noChangeArrowheads="1"/>
          </p:cNvPicPr>
          <p:nvPr/>
        </p:nvPicPr>
        <p:blipFill>
          <a:blip r:embed="rId14"/>
          <a:srcRect/>
          <a:stretch>
            <a:fillRect/>
          </a:stretch>
        </p:blipFill>
        <p:spPr bwMode="auto">
          <a:xfrm>
            <a:off x="6184900" y="3100387"/>
            <a:ext cx="616076" cy="832104"/>
          </a:xfrm>
          <a:prstGeom prst="rect">
            <a:avLst/>
          </a:prstGeom>
          <a:noFill/>
        </p:spPr>
      </p:pic>
      <p:sp>
        <p:nvSpPr>
          <p:cNvPr id="45" name="Tekstboks 27"/>
          <p:cNvSpPr txBox="1">
            <a:spLocks noChangeArrowheads="1"/>
          </p:cNvSpPr>
          <p:nvPr/>
        </p:nvSpPr>
        <p:spPr bwMode="auto">
          <a:xfrm>
            <a:off x="6779560" y="3043238"/>
            <a:ext cx="1869140" cy="1015663"/>
          </a:xfrm>
          <a:prstGeom prst="rect">
            <a:avLst/>
          </a:prstGeom>
          <a:noFill/>
          <a:ln w="9525">
            <a:noFill/>
            <a:miter lim="800000"/>
            <a:headEnd/>
            <a:tailEnd/>
          </a:ln>
        </p:spPr>
        <p:txBody>
          <a:bodyPr wrap="square">
            <a:spAutoFit/>
          </a:bodyPr>
          <a:lstStyle/>
          <a:p>
            <a:r>
              <a:rPr lang="en-US" sz="1000" b="1" dirty="0">
                <a:solidFill>
                  <a:srgbClr val="171717"/>
                </a:solidFill>
              </a:rPr>
              <a:t>Marilyn </a:t>
            </a:r>
            <a:r>
              <a:rPr lang="en-US" sz="1000" b="1" dirty="0" err="1">
                <a:solidFill>
                  <a:srgbClr val="171717"/>
                </a:solidFill>
              </a:rPr>
              <a:t>Dollinger</a:t>
            </a:r>
            <a:r>
              <a:rPr lang="en-US" sz="1000" b="1" dirty="0">
                <a:solidFill>
                  <a:srgbClr val="171717"/>
                </a:solidFill>
              </a:rPr>
              <a:t>, DNS</a:t>
            </a:r>
          </a:p>
          <a:p>
            <a:r>
              <a:rPr lang="en-US" sz="1000" dirty="0">
                <a:solidFill>
                  <a:srgbClr val="171717"/>
                </a:solidFill>
              </a:rPr>
              <a:t>Associate Dean &amp; Chair</a:t>
            </a:r>
          </a:p>
          <a:p>
            <a:r>
              <a:rPr lang="en-US" sz="1000" dirty="0">
                <a:solidFill>
                  <a:srgbClr val="171717"/>
                </a:solidFill>
              </a:rPr>
              <a:t>St. John Fisher, Nursing</a:t>
            </a:r>
          </a:p>
          <a:p>
            <a:r>
              <a:rPr lang="en-US" sz="1000" dirty="0">
                <a:solidFill>
                  <a:srgbClr val="000000"/>
                </a:solidFill>
              </a:rPr>
              <a:t>Public policy advocacy and political action; legislative and regulatory issues.</a:t>
            </a:r>
            <a:endParaRPr lang="en-US" sz="1000" dirty="0">
              <a:solidFill>
                <a:srgbClr val="171717"/>
              </a:solidFill>
            </a:endParaRPr>
          </a:p>
        </p:txBody>
      </p:sp>
      <p:pic>
        <p:nvPicPr>
          <p:cNvPr id="36868" name="Picture 4" descr="http://learningcenter.apta.org/resources/images/experts/Arslanian_Linda.jpg"/>
          <p:cNvPicPr>
            <a:picLocks noChangeAspect="1" noChangeArrowheads="1"/>
          </p:cNvPicPr>
          <p:nvPr/>
        </p:nvPicPr>
        <p:blipFill>
          <a:blip r:embed="rId15"/>
          <a:srcRect l="5857" r="7547"/>
          <a:stretch>
            <a:fillRect/>
          </a:stretch>
        </p:blipFill>
        <p:spPr bwMode="auto">
          <a:xfrm>
            <a:off x="6181726" y="5360987"/>
            <a:ext cx="609600" cy="832104"/>
          </a:xfrm>
          <a:prstGeom prst="rect">
            <a:avLst/>
          </a:prstGeom>
          <a:noFill/>
        </p:spPr>
      </p:pic>
      <p:sp>
        <p:nvSpPr>
          <p:cNvPr id="46" name="Tekstboks 27"/>
          <p:cNvSpPr txBox="1">
            <a:spLocks noChangeArrowheads="1"/>
          </p:cNvSpPr>
          <p:nvPr/>
        </p:nvSpPr>
        <p:spPr bwMode="auto">
          <a:xfrm>
            <a:off x="6836710" y="5310188"/>
            <a:ext cx="1869140" cy="1015663"/>
          </a:xfrm>
          <a:prstGeom prst="rect">
            <a:avLst/>
          </a:prstGeom>
          <a:noFill/>
          <a:ln w="9525">
            <a:noFill/>
            <a:miter lim="800000"/>
            <a:headEnd/>
            <a:tailEnd/>
          </a:ln>
        </p:spPr>
        <p:txBody>
          <a:bodyPr wrap="square">
            <a:spAutoFit/>
          </a:bodyPr>
          <a:lstStyle/>
          <a:p>
            <a:r>
              <a:rPr lang="en-US" sz="1000" b="1" dirty="0">
                <a:solidFill>
                  <a:srgbClr val="171717"/>
                </a:solidFill>
              </a:rPr>
              <a:t>Linda E. Arslanian, PT, DPT</a:t>
            </a:r>
          </a:p>
          <a:p>
            <a:r>
              <a:rPr lang="en-US" sz="1000" dirty="0">
                <a:solidFill>
                  <a:srgbClr val="171717"/>
                </a:solidFill>
              </a:rPr>
              <a:t>Director of Rehab Services</a:t>
            </a:r>
          </a:p>
          <a:p>
            <a:r>
              <a:rPr lang="en-US" sz="1000" dirty="0">
                <a:solidFill>
                  <a:srgbClr val="171717"/>
                </a:solidFill>
              </a:rPr>
              <a:t>Brigham &amp; Women’s Hospital</a:t>
            </a:r>
          </a:p>
          <a:p>
            <a:r>
              <a:rPr lang="en-US" sz="1000" dirty="0">
                <a:solidFill>
                  <a:srgbClr val="000000"/>
                </a:solidFill>
              </a:rPr>
              <a:t>Interested in the relationship between PT patient outcomes in acute-care</a:t>
            </a:r>
          </a:p>
        </p:txBody>
      </p:sp>
      <p:sp>
        <p:nvSpPr>
          <p:cNvPr id="50" name="TextBox 49"/>
          <p:cNvSpPr txBox="1"/>
          <p:nvPr/>
        </p:nvSpPr>
        <p:spPr>
          <a:xfrm>
            <a:off x="258658" y="617269"/>
            <a:ext cx="5227741" cy="400110"/>
          </a:xfrm>
          <a:prstGeom prst="rect">
            <a:avLst/>
          </a:prstGeom>
          <a:noFill/>
        </p:spPr>
        <p:txBody>
          <a:bodyPr wrap="square" rtlCol="0">
            <a:spAutoFit/>
          </a:bodyPr>
          <a:lstStyle/>
          <a:p>
            <a:r>
              <a:rPr lang="en-US" sz="2000" b="1" dirty="0">
                <a:solidFill>
                  <a:srgbClr val="FF0000"/>
                </a:solidFill>
                <a:effectLst>
                  <a:outerShdw blurRad="38100" dist="38100" dir="2700000" algn="tl">
                    <a:srgbClr val="000000">
                      <a:alpha val="43137"/>
                    </a:srgbClr>
                  </a:outerShdw>
                </a:effectLst>
              </a:rPr>
              <a:t>Network in our Community</a:t>
            </a:r>
          </a:p>
        </p:txBody>
      </p:sp>
      <p:sp>
        <p:nvSpPr>
          <p:cNvPr id="51" name="TextBox 50"/>
          <p:cNvSpPr txBox="1"/>
          <p:nvPr/>
        </p:nvSpPr>
        <p:spPr>
          <a:xfrm>
            <a:off x="1045028" y="2660073"/>
            <a:ext cx="1650670" cy="261610"/>
          </a:xfrm>
          <a:prstGeom prst="rect">
            <a:avLst/>
          </a:prstGeom>
          <a:noFill/>
        </p:spPr>
        <p:txBody>
          <a:bodyPr wrap="square" rtlCol="0">
            <a:spAutoFit/>
          </a:bodyPr>
          <a:lstStyle/>
          <a:p>
            <a:pPr algn="ctr"/>
            <a:r>
              <a:rPr lang="en-US" sz="1100" b="1" i="1" dirty="0">
                <a:solidFill>
                  <a:srgbClr val="F5560F"/>
                </a:solidFill>
              </a:rPr>
              <a:t>**Coming Soon **</a:t>
            </a:r>
          </a:p>
        </p:txBody>
      </p:sp>
      <p:sp>
        <p:nvSpPr>
          <p:cNvPr id="53" name="TextBox 52"/>
          <p:cNvSpPr txBox="1"/>
          <p:nvPr/>
        </p:nvSpPr>
        <p:spPr>
          <a:xfrm>
            <a:off x="6814457" y="2658094"/>
            <a:ext cx="1650670" cy="261610"/>
          </a:xfrm>
          <a:prstGeom prst="rect">
            <a:avLst/>
          </a:prstGeom>
          <a:noFill/>
        </p:spPr>
        <p:txBody>
          <a:bodyPr wrap="square" rtlCol="0">
            <a:spAutoFit/>
          </a:bodyPr>
          <a:lstStyle/>
          <a:p>
            <a:pPr algn="ctr"/>
            <a:r>
              <a:rPr lang="en-US" sz="1100" b="1" i="1" dirty="0">
                <a:solidFill>
                  <a:srgbClr val="F5560F"/>
                </a:solidFill>
              </a:rPr>
              <a:t>**Coming Soon **</a:t>
            </a:r>
          </a:p>
        </p:txBody>
      </p:sp>
      <p:pic>
        <p:nvPicPr>
          <p:cNvPr id="43" name="Picture 42" descr="http://m3.licdn.com/media/p/2/000/08a/227/1041f7b.jpg"/>
          <p:cNvPicPr/>
          <p:nvPr/>
        </p:nvPicPr>
        <p:blipFill>
          <a:blip r:embed="rId16"/>
          <a:srcRect l="5276" r="9558"/>
          <a:stretch>
            <a:fillRect/>
          </a:stretch>
        </p:blipFill>
        <p:spPr bwMode="auto">
          <a:xfrm>
            <a:off x="6181726" y="4235379"/>
            <a:ext cx="612648" cy="832104"/>
          </a:xfrm>
          <a:prstGeom prst="rect">
            <a:avLst/>
          </a:prstGeom>
          <a:noFill/>
          <a:ln w="9525">
            <a:noFill/>
            <a:miter lim="800000"/>
            <a:headEnd/>
            <a:tailEnd/>
          </a:ln>
        </p:spPr>
      </p:pic>
      <p:sp>
        <p:nvSpPr>
          <p:cNvPr id="42" name="Rectangle 5"/>
          <p:cNvSpPr txBox="1">
            <a:spLocks noChangeArrowheads="1"/>
          </p:cNvSpPr>
          <p:nvPr/>
        </p:nvSpPr>
        <p:spPr bwMode="gray">
          <a:xfrm>
            <a:off x="323850" y="106406"/>
            <a:ext cx="5435930" cy="600075"/>
          </a:xfrm>
          <a:prstGeom prst="rect">
            <a:avLst/>
          </a:prstGeom>
          <a:noFill/>
          <a:ln w="9525">
            <a:noFill/>
            <a:miter lim="800000"/>
            <a:headEnd/>
            <a:tailEnd/>
          </a:ln>
        </p:spPr>
        <p:txBody>
          <a:bodyPr lIns="0" rIns="0" anchor="ctr"/>
          <a:lstStyle/>
          <a:p>
            <a:pPr defTabSz="914400" eaLnBrk="0" hangingPunct="0">
              <a:lnSpc>
                <a:spcPct val="95000"/>
              </a:lnSpc>
            </a:pPr>
            <a:r>
              <a:rPr lang="en-US" sz="3000" b="1" dirty="0">
                <a:solidFill>
                  <a:srgbClr val="FF0000"/>
                </a:solidFill>
                <a:effectLst>
                  <a:outerShdw blurRad="38100" dist="38100" dir="2700000" algn="tl">
                    <a:srgbClr val="000000">
                      <a:alpha val="43137"/>
                    </a:srgbClr>
                  </a:outerShdw>
                </a:effectLst>
              </a:rPr>
              <a:t>LEAD</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8F60E8-46E8-994E-A4A6-78DB0142BABD}"/>
              </a:ext>
            </a:extLst>
          </p:cNvPr>
          <p:cNvSpPr>
            <a:spLocks noGrp="1"/>
          </p:cNvSpPr>
          <p:nvPr>
            <p:ph type="title"/>
          </p:nvPr>
        </p:nvSpPr>
        <p:spPr>
          <a:xfrm>
            <a:off x="189675" y="429677"/>
            <a:ext cx="8653700" cy="563562"/>
          </a:xfrm>
        </p:spPr>
        <p:txBody>
          <a:bodyPr/>
          <a:lstStyle/>
          <a:p>
            <a:r>
              <a:rPr lang="en-US" sz="4000" i="1" dirty="0" err="1">
                <a:effectLst>
                  <a:outerShdw blurRad="38100" dist="38100" dir="2700000" algn="tl">
                    <a:srgbClr val="000000">
                      <a:alpha val="43137"/>
                    </a:srgbClr>
                  </a:outerShdw>
                </a:effectLst>
                <a:latin typeface="Optima" pitchFamily="34" charset="0"/>
              </a:rPr>
              <a:t>Safe</a:t>
            </a:r>
            <a:r>
              <a:rPr lang="en-US" sz="4000" i="1" dirty="0" err="1">
                <a:effectLst>
                  <a:outerShdw blurRad="38100" dist="38100" dir="2700000" algn="tl">
                    <a:srgbClr val="000000">
                      <a:alpha val="43137"/>
                    </a:srgbClr>
                  </a:outerShdw>
                </a:effectLst>
                <a:latin typeface="Impact" pitchFamily="34" charset="0"/>
              </a:rPr>
              <a:t>Gait</a:t>
            </a:r>
            <a:r>
              <a:rPr lang="en-US" sz="3800" i="1" dirty="0">
                <a:effectLst>
                  <a:outerShdw blurRad="38100" dist="38100" dir="2700000" algn="tl">
                    <a:srgbClr val="000000">
                      <a:alpha val="43137"/>
                    </a:srgbClr>
                  </a:outerShdw>
                </a:effectLst>
                <a:latin typeface="Impact" pitchFamily="34" charset="0"/>
              </a:rPr>
              <a:t> </a:t>
            </a:r>
            <a:r>
              <a:rPr lang="en-US" sz="3400" i="1" dirty="0">
                <a:effectLst>
                  <a:outerShdw blurRad="38100" dist="38100" dir="2700000" algn="tl">
                    <a:srgbClr val="000000">
                      <a:alpha val="43137"/>
                    </a:srgbClr>
                  </a:outerShdw>
                </a:effectLst>
                <a:latin typeface="Rage Italic" pitchFamily="66" charset="0"/>
              </a:rPr>
              <a:t> </a:t>
            </a:r>
            <a:r>
              <a:rPr lang="en-US" sz="3200" i="1" dirty="0">
                <a:effectLst>
                  <a:outerShdw blurRad="38100" dist="38100" dir="2700000" algn="tl">
                    <a:srgbClr val="000000">
                      <a:alpha val="43137"/>
                    </a:srgbClr>
                  </a:outerShdw>
                </a:effectLst>
                <a:latin typeface="Rage Italic" pitchFamily="66" charset="0"/>
              </a:rPr>
              <a:t> </a:t>
            </a:r>
            <a:r>
              <a:rPr lang="en-US" sz="3600" i="1" dirty="0">
                <a:effectLst>
                  <a:outerShdw blurRad="38100" dist="38100" dir="2700000" algn="tl">
                    <a:srgbClr val="000000">
                      <a:alpha val="43137"/>
                    </a:srgbClr>
                  </a:outerShdw>
                </a:effectLst>
                <a:latin typeface="Rage Italic" pitchFamily="66" charset="0"/>
              </a:rPr>
              <a:t>Balance &amp; Mobility Trainer</a:t>
            </a:r>
            <a:br>
              <a:rPr lang="en-US" i="1" dirty="0">
                <a:solidFill>
                  <a:srgbClr val="FF0000"/>
                </a:solidFill>
                <a:effectLst>
                  <a:outerShdw blurRad="38100" dist="38100" dir="2700000" algn="tl">
                    <a:srgbClr val="000000">
                      <a:alpha val="43137"/>
                    </a:srgbClr>
                  </a:outerShdw>
                </a:effectLst>
                <a:latin typeface="Rage Italic" pitchFamily="66" charset="0"/>
              </a:rPr>
            </a:br>
            <a:endParaRPr lang="en-US" dirty="0"/>
          </a:p>
        </p:txBody>
      </p:sp>
      <p:grpSp>
        <p:nvGrpSpPr>
          <p:cNvPr id="6" name="Group 5">
            <a:extLst>
              <a:ext uri="{FF2B5EF4-FFF2-40B4-BE49-F238E27FC236}">
                <a16:creationId xmlns:a16="http://schemas.microsoft.com/office/drawing/2014/main" id="{2CA02C2B-0531-D74B-AEE5-8F1F05F25F5B}"/>
              </a:ext>
            </a:extLst>
          </p:cNvPr>
          <p:cNvGrpSpPr/>
          <p:nvPr/>
        </p:nvGrpSpPr>
        <p:grpSpPr>
          <a:xfrm>
            <a:off x="1066800" y="2390775"/>
            <a:ext cx="1466850" cy="1905000"/>
            <a:chOff x="1066800" y="2133600"/>
            <a:chExt cx="1466850" cy="1905000"/>
          </a:xfrm>
        </p:grpSpPr>
        <p:pic>
          <p:nvPicPr>
            <p:cNvPr id="7" name="Picture 10"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848132CA-052A-3E41-A167-A0E69F58012C}"/>
                </a:ext>
              </a:extLst>
            </p:cNvPr>
            <p:cNvPicPr>
              <a:picLocks noChangeAspect="1" noChangeArrowheads="1"/>
            </p:cNvPicPr>
            <p:nvPr/>
          </p:nvPicPr>
          <p:blipFill>
            <a:blip r:embed="rId2" cstate="print">
              <a:lum contrast="20000"/>
            </a:blip>
            <a:srcRect l="65778" b="8257"/>
            <a:stretch>
              <a:fillRect/>
            </a:stretch>
          </p:blipFill>
          <p:spPr bwMode="auto">
            <a:xfrm>
              <a:off x="1066800" y="2133600"/>
              <a:ext cx="1466850" cy="1905000"/>
            </a:xfrm>
            <a:prstGeom prst="rect">
              <a:avLst/>
            </a:prstGeom>
            <a:noFill/>
          </p:spPr>
        </p:pic>
        <p:pic>
          <p:nvPicPr>
            <p:cNvPr id="8" name="Picture 2"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7A3922C4-F762-8C46-8C7F-E5998852CD42}"/>
                </a:ext>
              </a:extLst>
            </p:cNvPr>
            <p:cNvPicPr>
              <a:picLocks noChangeAspect="1" noChangeArrowheads="1"/>
            </p:cNvPicPr>
            <p:nvPr/>
          </p:nvPicPr>
          <p:blipFill>
            <a:blip r:embed="rId2" cstate="print"/>
            <a:srcRect r="87556" b="85321"/>
            <a:stretch>
              <a:fillRect/>
            </a:stretch>
          </p:blipFill>
          <p:spPr bwMode="auto">
            <a:xfrm>
              <a:off x="1447800" y="2590800"/>
              <a:ext cx="533400" cy="304800"/>
            </a:xfrm>
            <a:prstGeom prst="rect">
              <a:avLst/>
            </a:prstGeom>
            <a:noFill/>
          </p:spPr>
        </p:pic>
      </p:grpSp>
      <p:cxnSp>
        <p:nvCxnSpPr>
          <p:cNvPr id="13" name="Straight Connector 12">
            <a:extLst>
              <a:ext uri="{FF2B5EF4-FFF2-40B4-BE49-F238E27FC236}">
                <a16:creationId xmlns:a16="http://schemas.microsoft.com/office/drawing/2014/main" id="{D915F354-1140-2F49-AA0B-D7A661585FC0}"/>
              </a:ext>
            </a:extLst>
          </p:cNvPr>
          <p:cNvCxnSpPr/>
          <p:nvPr/>
        </p:nvCxnSpPr>
        <p:spPr>
          <a:xfrm flipH="1">
            <a:off x="3581400" y="1476375"/>
            <a:ext cx="9525" cy="77724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7F5E5322-8F90-524C-8ACA-BA62633C3208}"/>
              </a:ext>
            </a:extLst>
          </p:cNvPr>
          <p:cNvGrpSpPr/>
          <p:nvPr/>
        </p:nvGrpSpPr>
        <p:grpSpPr>
          <a:xfrm>
            <a:off x="3048000" y="1247775"/>
            <a:ext cx="1066800" cy="3048000"/>
            <a:chOff x="3048000" y="1247775"/>
            <a:chExt cx="1066800" cy="3048000"/>
          </a:xfrm>
        </p:grpSpPr>
        <p:pic>
          <p:nvPicPr>
            <p:cNvPr id="10" name="Picture 8"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CFAF70E8-4E92-364E-AE3F-BDA952D7967B}"/>
                </a:ext>
              </a:extLst>
            </p:cNvPr>
            <p:cNvPicPr>
              <a:picLocks noChangeAspect="1" noChangeArrowheads="1"/>
            </p:cNvPicPr>
            <p:nvPr/>
          </p:nvPicPr>
          <p:blipFill>
            <a:blip r:embed="rId2" cstate="print">
              <a:lum bright="-10000" contrast="40000"/>
            </a:blip>
            <a:srcRect l="42667" r="32444" b="8257"/>
            <a:stretch>
              <a:fillRect/>
            </a:stretch>
          </p:blipFill>
          <p:spPr bwMode="auto">
            <a:xfrm>
              <a:off x="3048000" y="2390775"/>
              <a:ext cx="1066800" cy="1905000"/>
            </a:xfrm>
            <a:prstGeom prst="rect">
              <a:avLst/>
            </a:prstGeom>
            <a:noFill/>
          </p:spPr>
        </p:pic>
        <p:grpSp>
          <p:nvGrpSpPr>
            <p:cNvPr id="45" name="Group 44">
              <a:extLst>
                <a:ext uri="{FF2B5EF4-FFF2-40B4-BE49-F238E27FC236}">
                  <a16:creationId xmlns:a16="http://schemas.microsoft.com/office/drawing/2014/main" id="{256E1094-5719-0648-9611-012EB8E62004}"/>
                </a:ext>
              </a:extLst>
            </p:cNvPr>
            <p:cNvGrpSpPr/>
            <p:nvPr/>
          </p:nvGrpSpPr>
          <p:grpSpPr>
            <a:xfrm>
              <a:off x="3233631" y="1247775"/>
              <a:ext cx="652569" cy="2069788"/>
              <a:chOff x="3233631" y="1247775"/>
              <a:chExt cx="652569" cy="2069788"/>
            </a:xfrm>
          </p:grpSpPr>
          <p:grpSp>
            <p:nvGrpSpPr>
              <p:cNvPr id="11" name="Group 35">
                <a:extLst>
                  <a:ext uri="{FF2B5EF4-FFF2-40B4-BE49-F238E27FC236}">
                    <a16:creationId xmlns:a16="http://schemas.microsoft.com/office/drawing/2014/main" id="{6D2B8923-06EC-7545-81C2-059AA5D4A8C4}"/>
                  </a:ext>
                </a:extLst>
              </p:cNvPr>
              <p:cNvGrpSpPr/>
              <p:nvPr/>
            </p:nvGrpSpPr>
            <p:grpSpPr>
              <a:xfrm>
                <a:off x="3276600" y="1247775"/>
                <a:ext cx="609600" cy="228600"/>
                <a:chOff x="5791200" y="1066800"/>
                <a:chExt cx="609600" cy="228600"/>
              </a:xfrm>
            </p:grpSpPr>
            <p:sp>
              <p:nvSpPr>
                <p:cNvPr id="17" name="Cube 16">
                  <a:extLst>
                    <a:ext uri="{FF2B5EF4-FFF2-40B4-BE49-F238E27FC236}">
                      <a16:creationId xmlns:a16="http://schemas.microsoft.com/office/drawing/2014/main" id="{8E80785C-AEDC-A44A-BEB4-45542C2E52A9}"/>
                    </a:ext>
                  </a:extLst>
                </p:cNvPr>
                <p:cNvSpPr/>
                <p:nvPr/>
              </p:nvSpPr>
              <p:spPr>
                <a:xfrm>
                  <a:off x="5791200" y="1066800"/>
                  <a:ext cx="609600" cy="22860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bg1"/>
                    </a:solidFill>
                  </a:endParaRPr>
                </a:p>
              </p:txBody>
            </p:sp>
            <p:sp>
              <p:nvSpPr>
                <p:cNvPr id="18" name="Wave 17">
                  <a:extLst>
                    <a:ext uri="{FF2B5EF4-FFF2-40B4-BE49-F238E27FC236}">
                      <a16:creationId xmlns:a16="http://schemas.microsoft.com/office/drawing/2014/main" id="{91FFA4F5-36BE-9B4F-97B3-FAD73163D360}"/>
                    </a:ext>
                  </a:extLst>
                </p:cNvPr>
                <p:cNvSpPr/>
                <p:nvPr/>
              </p:nvSpPr>
              <p:spPr>
                <a:xfrm>
                  <a:off x="5867400" y="1143000"/>
                  <a:ext cx="381000" cy="762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2" descr="http://t2.gstatic.com/images?q=tbn:ANd9GcTgfBMA0Tf0COLD7LIha2XrT4DNzMyEV4eecLlDo3ZZBvIMnaKzqQ">
                <a:extLst>
                  <a:ext uri="{FF2B5EF4-FFF2-40B4-BE49-F238E27FC236}">
                    <a16:creationId xmlns:a16="http://schemas.microsoft.com/office/drawing/2014/main" id="{32F087D3-6293-1346-A878-C179BFFF5BC6}"/>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10000" b="90000" l="10000" r="90000"/>
                        </a14:imgEffect>
                      </a14:imgLayer>
                    </a14:imgProps>
                  </a:ext>
                </a:extLst>
              </a:blip>
              <a:srcRect/>
              <a:stretch>
                <a:fillRect/>
              </a:stretch>
            </p:blipFill>
            <p:spPr bwMode="auto">
              <a:xfrm>
                <a:off x="3352800" y="2238375"/>
                <a:ext cx="457200" cy="381000"/>
              </a:xfrm>
              <a:prstGeom prst="rect">
                <a:avLst/>
              </a:prstGeom>
              <a:noFill/>
              <a:scene3d>
                <a:camera prst="orthographicFront">
                  <a:rot lat="21301137" lon="10800000" rev="1136"/>
                </a:camera>
                <a:lightRig rig="threePt" dir="t"/>
              </a:scene3d>
            </p:spPr>
          </p:pic>
          <p:cxnSp>
            <p:nvCxnSpPr>
              <p:cNvPr id="14" name="Straight Connector 13">
                <a:extLst>
                  <a:ext uri="{FF2B5EF4-FFF2-40B4-BE49-F238E27FC236}">
                    <a16:creationId xmlns:a16="http://schemas.microsoft.com/office/drawing/2014/main" id="{B943ACE2-FFEE-7F43-917A-F26C59F7DECD}"/>
                  </a:ext>
                </a:extLst>
              </p:cNvPr>
              <p:cNvCxnSpPr/>
              <p:nvPr/>
            </p:nvCxnSpPr>
            <p:spPr>
              <a:xfrm>
                <a:off x="3733800" y="2451735"/>
                <a:ext cx="0" cy="32004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BAFBA39-D394-5645-9A80-940B532FDBEF}"/>
                  </a:ext>
                </a:extLst>
              </p:cNvPr>
              <p:cNvCxnSpPr/>
              <p:nvPr/>
            </p:nvCxnSpPr>
            <p:spPr>
              <a:xfrm>
                <a:off x="3429000" y="2466975"/>
                <a:ext cx="0" cy="45720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16" name="Block Arc 15">
                <a:extLst>
                  <a:ext uri="{FF2B5EF4-FFF2-40B4-BE49-F238E27FC236}">
                    <a16:creationId xmlns:a16="http://schemas.microsoft.com/office/drawing/2014/main" id="{CF5DB7C5-D7AC-FC44-9C0A-7F59E7F0A143}"/>
                  </a:ext>
                </a:extLst>
              </p:cNvPr>
              <p:cNvSpPr/>
              <p:nvPr/>
            </p:nvSpPr>
            <p:spPr>
              <a:xfrm rot="10968085">
                <a:off x="3233631" y="3241363"/>
                <a:ext cx="274320" cy="76200"/>
              </a:xfrm>
              <a:prstGeom prst="blockArc">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47" name="Group 46">
            <a:extLst>
              <a:ext uri="{FF2B5EF4-FFF2-40B4-BE49-F238E27FC236}">
                <a16:creationId xmlns:a16="http://schemas.microsoft.com/office/drawing/2014/main" id="{EDA2B24B-8023-2E4D-8D8E-A857D6E25BD1}"/>
              </a:ext>
            </a:extLst>
          </p:cNvPr>
          <p:cNvGrpSpPr/>
          <p:nvPr/>
        </p:nvGrpSpPr>
        <p:grpSpPr>
          <a:xfrm>
            <a:off x="4572000" y="1247775"/>
            <a:ext cx="838200" cy="3048000"/>
            <a:chOff x="4572000" y="1247775"/>
            <a:chExt cx="838200" cy="3048000"/>
          </a:xfrm>
        </p:grpSpPr>
        <p:pic>
          <p:nvPicPr>
            <p:cNvPr id="20" name="Picture 6"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230B3C78-0BC1-784F-87D3-DB6B14198A8A}"/>
                </a:ext>
              </a:extLst>
            </p:cNvPr>
            <p:cNvPicPr>
              <a:picLocks noChangeAspect="1" noChangeArrowheads="1"/>
            </p:cNvPicPr>
            <p:nvPr/>
          </p:nvPicPr>
          <p:blipFill>
            <a:blip r:embed="rId2" cstate="print">
              <a:lum bright="-10000" contrast="40000"/>
            </a:blip>
            <a:srcRect l="26666" r="55556" b="8257"/>
            <a:stretch>
              <a:fillRect/>
            </a:stretch>
          </p:blipFill>
          <p:spPr bwMode="auto">
            <a:xfrm>
              <a:off x="4572000" y="2390775"/>
              <a:ext cx="838200" cy="1905000"/>
            </a:xfrm>
            <a:prstGeom prst="rect">
              <a:avLst/>
            </a:prstGeom>
            <a:noFill/>
          </p:spPr>
        </p:pic>
        <p:grpSp>
          <p:nvGrpSpPr>
            <p:cNvPr id="21" name="Group 20">
              <a:extLst>
                <a:ext uri="{FF2B5EF4-FFF2-40B4-BE49-F238E27FC236}">
                  <a16:creationId xmlns:a16="http://schemas.microsoft.com/office/drawing/2014/main" id="{72D84EB4-7D19-1847-A5B4-719A5AE93795}"/>
                </a:ext>
              </a:extLst>
            </p:cNvPr>
            <p:cNvGrpSpPr/>
            <p:nvPr/>
          </p:nvGrpSpPr>
          <p:grpSpPr>
            <a:xfrm>
              <a:off x="4648200" y="1247775"/>
              <a:ext cx="609600" cy="228600"/>
              <a:chOff x="5791200" y="1066800"/>
              <a:chExt cx="609600" cy="228600"/>
            </a:xfrm>
          </p:grpSpPr>
          <p:sp>
            <p:nvSpPr>
              <p:cNvPr id="27" name="Cube 26">
                <a:extLst>
                  <a:ext uri="{FF2B5EF4-FFF2-40B4-BE49-F238E27FC236}">
                    <a16:creationId xmlns:a16="http://schemas.microsoft.com/office/drawing/2014/main" id="{7E42059F-2899-FD40-A1D7-C241C7F8C478}"/>
                  </a:ext>
                </a:extLst>
              </p:cNvPr>
              <p:cNvSpPr/>
              <p:nvPr/>
            </p:nvSpPr>
            <p:spPr>
              <a:xfrm>
                <a:off x="5791200" y="1066800"/>
                <a:ext cx="609600" cy="22860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bg1"/>
                  </a:solidFill>
                </a:endParaRPr>
              </a:p>
            </p:txBody>
          </p:sp>
          <p:sp>
            <p:nvSpPr>
              <p:cNvPr id="28" name="Wave 27">
                <a:extLst>
                  <a:ext uri="{FF2B5EF4-FFF2-40B4-BE49-F238E27FC236}">
                    <a16:creationId xmlns:a16="http://schemas.microsoft.com/office/drawing/2014/main" id="{04D93488-6842-6640-A9CB-2F102B4A7FC2}"/>
                  </a:ext>
                </a:extLst>
              </p:cNvPr>
              <p:cNvSpPr/>
              <p:nvPr/>
            </p:nvSpPr>
            <p:spPr>
              <a:xfrm>
                <a:off x="5867400" y="1143000"/>
                <a:ext cx="381000" cy="762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Picture 2" descr="http://t2.gstatic.com/images?q=tbn:ANd9GcTgfBMA0Tf0COLD7LIha2XrT4DNzMyEV4eecLlDo3ZZBvIMnaKzqQ">
              <a:extLst>
                <a:ext uri="{FF2B5EF4-FFF2-40B4-BE49-F238E27FC236}">
                  <a16:creationId xmlns:a16="http://schemas.microsoft.com/office/drawing/2014/main" id="{380F8D27-51FD-A44D-AC96-47AFB7FEF6E6}"/>
                </a:ext>
              </a:extLst>
            </p:cNvPr>
            <p:cNvPicPr>
              <a:picLocks noChangeAspect="1" noChangeArrowheads="1"/>
            </p:cNvPicPr>
            <p:nvPr/>
          </p:nvPicPr>
          <p:blipFill>
            <a:blip r:embed="rId3" cstate="print">
              <a:extLst>
                <a:ext uri="{BEBA8EAE-BF5A-486C-A8C5-ECC9F3942E4B}">
                  <a14:imgProps xmlns:a14="http://schemas.microsoft.com/office/drawing/2010/main">
                    <a14:imgLayer r:embed="rId5">
                      <a14:imgEffect>
                        <a14:backgroundRemoval t="10000" b="90000" l="10000" r="90000"/>
                      </a14:imgEffect>
                    </a14:imgLayer>
                  </a14:imgProps>
                </a:ext>
              </a:extLst>
            </a:blip>
            <a:srcRect/>
            <a:stretch>
              <a:fillRect/>
            </a:stretch>
          </p:blipFill>
          <p:spPr bwMode="auto">
            <a:xfrm>
              <a:off x="4724400" y="2162175"/>
              <a:ext cx="457200" cy="381000"/>
            </a:xfrm>
            <a:prstGeom prst="rect">
              <a:avLst/>
            </a:prstGeom>
            <a:noFill/>
            <a:scene3d>
              <a:camera prst="orthographicFront">
                <a:rot lat="21301137" lon="10800000" rev="1136"/>
              </a:camera>
              <a:lightRig rig="threePt" dir="t"/>
            </a:scene3d>
          </p:spPr>
        </p:pic>
        <p:cxnSp>
          <p:nvCxnSpPr>
            <p:cNvPr id="23" name="Straight Connector 22">
              <a:extLst>
                <a:ext uri="{FF2B5EF4-FFF2-40B4-BE49-F238E27FC236}">
                  <a16:creationId xmlns:a16="http://schemas.microsoft.com/office/drawing/2014/main" id="{9B807C5A-6093-8742-826B-CA70D5BC576D}"/>
                </a:ext>
              </a:extLst>
            </p:cNvPr>
            <p:cNvCxnSpPr/>
            <p:nvPr/>
          </p:nvCxnSpPr>
          <p:spPr>
            <a:xfrm flipH="1">
              <a:off x="4953000" y="1476375"/>
              <a:ext cx="9525" cy="704088"/>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EF41EF8-3C13-2843-B778-B2F9D54BDA97}"/>
                </a:ext>
              </a:extLst>
            </p:cNvPr>
            <p:cNvCxnSpPr/>
            <p:nvPr/>
          </p:nvCxnSpPr>
          <p:spPr>
            <a:xfrm>
              <a:off x="4800600" y="2390775"/>
              <a:ext cx="0" cy="45720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A2CDB19-0E61-2240-82F5-28827D8EFE2B}"/>
                </a:ext>
              </a:extLst>
            </p:cNvPr>
            <p:cNvCxnSpPr/>
            <p:nvPr/>
          </p:nvCxnSpPr>
          <p:spPr>
            <a:xfrm>
              <a:off x="5105400" y="2366391"/>
              <a:ext cx="0" cy="36576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26" name="Block Arc 25">
              <a:extLst>
                <a:ext uri="{FF2B5EF4-FFF2-40B4-BE49-F238E27FC236}">
                  <a16:creationId xmlns:a16="http://schemas.microsoft.com/office/drawing/2014/main" id="{92431C6E-FED3-3548-9CB4-FF9C37CEEDEA}"/>
                </a:ext>
              </a:extLst>
            </p:cNvPr>
            <p:cNvSpPr/>
            <p:nvPr/>
          </p:nvSpPr>
          <p:spPr>
            <a:xfrm rot="10800000">
              <a:off x="4724400" y="3228974"/>
              <a:ext cx="246888" cy="76200"/>
            </a:xfrm>
            <a:prstGeom prst="blockArc">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48" name="Group 47">
            <a:extLst>
              <a:ext uri="{FF2B5EF4-FFF2-40B4-BE49-F238E27FC236}">
                <a16:creationId xmlns:a16="http://schemas.microsoft.com/office/drawing/2014/main" id="{A3320F51-361A-BA40-AAC7-83E19F3EB7BE}"/>
              </a:ext>
            </a:extLst>
          </p:cNvPr>
          <p:cNvGrpSpPr/>
          <p:nvPr/>
        </p:nvGrpSpPr>
        <p:grpSpPr>
          <a:xfrm>
            <a:off x="5867400" y="1247775"/>
            <a:ext cx="685800" cy="3048000"/>
            <a:chOff x="5867400" y="1247775"/>
            <a:chExt cx="685800" cy="3048000"/>
          </a:xfrm>
        </p:grpSpPr>
        <p:pic>
          <p:nvPicPr>
            <p:cNvPr id="30" name="Picture 2" descr="http://t2.gstatic.com/images?q=tbn:ANd9GcTgfBMA0Tf0COLD7LIha2XrT4DNzMyEV4eecLlDo3ZZBvIMnaKzqQ">
              <a:extLst>
                <a:ext uri="{FF2B5EF4-FFF2-40B4-BE49-F238E27FC236}">
                  <a16:creationId xmlns:a16="http://schemas.microsoft.com/office/drawing/2014/main" id="{2E5875B3-8346-C34A-B3A5-6B790BCEC325}"/>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Lst>
            </a:blip>
            <a:srcRect/>
            <a:stretch>
              <a:fillRect/>
            </a:stretch>
          </p:blipFill>
          <p:spPr bwMode="auto">
            <a:xfrm>
              <a:off x="5943600" y="2009775"/>
              <a:ext cx="457200" cy="381000"/>
            </a:xfrm>
            <a:prstGeom prst="rect">
              <a:avLst/>
            </a:prstGeom>
            <a:noFill/>
            <a:scene3d>
              <a:camera prst="orthographicFront">
                <a:rot lat="21301137" lon="10800000" rev="1136"/>
              </a:camera>
              <a:lightRig rig="threePt" dir="t"/>
            </a:scene3d>
          </p:spPr>
        </p:pic>
        <p:grpSp>
          <p:nvGrpSpPr>
            <p:cNvPr id="31" name="Group 30">
              <a:extLst>
                <a:ext uri="{FF2B5EF4-FFF2-40B4-BE49-F238E27FC236}">
                  <a16:creationId xmlns:a16="http://schemas.microsoft.com/office/drawing/2014/main" id="{354EF318-7268-704E-8E5B-7977B6EECD00}"/>
                </a:ext>
              </a:extLst>
            </p:cNvPr>
            <p:cNvGrpSpPr/>
            <p:nvPr/>
          </p:nvGrpSpPr>
          <p:grpSpPr>
            <a:xfrm>
              <a:off x="5867400" y="1247775"/>
              <a:ext cx="685800" cy="3048000"/>
              <a:chOff x="5943600" y="990600"/>
              <a:chExt cx="685800" cy="3048000"/>
            </a:xfrm>
          </p:grpSpPr>
          <p:grpSp>
            <p:nvGrpSpPr>
              <p:cNvPr id="32" name="Group 40">
                <a:extLst>
                  <a:ext uri="{FF2B5EF4-FFF2-40B4-BE49-F238E27FC236}">
                    <a16:creationId xmlns:a16="http://schemas.microsoft.com/office/drawing/2014/main" id="{CC1B914A-6A9B-424F-BD3A-B6BE411ABB64}"/>
                  </a:ext>
                </a:extLst>
              </p:cNvPr>
              <p:cNvGrpSpPr/>
              <p:nvPr/>
            </p:nvGrpSpPr>
            <p:grpSpPr>
              <a:xfrm>
                <a:off x="5943600" y="990600"/>
                <a:ext cx="685800" cy="3048000"/>
                <a:chOff x="5943600" y="990600"/>
                <a:chExt cx="685800" cy="3048000"/>
              </a:xfrm>
            </p:grpSpPr>
            <p:pic>
              <p:nvPicPr>
                <p:cNvPr id="34" name="Picture 4"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BC6E98F4-414F-384D-92A7-3A2D38601009}"/>
                    </a:ext>
                  </a:extLst>
                </p:cNvPr>
                <p:cNvPicPr>
                  <a:picLocks noChangeAspect="1" noChangeArrowheads="1"/>
                </p:cNvPicPr>
                <p:nvPr/>
              </p:nvPicPr>
              <p:blipFill>
                <a:blip r:embed="rId2" cstate="print"/>
                <a:srcRect l="12444" r="71556" b="8257"/>
                <a:stretch>
                  <a:fillRect/>
                </a:stretch>
              </p:blipFill>
              <p:spPr bwMode="auto">
                <a:xfrm>
                  <a:off x="5943600" y="2133600"/>
                  <a:ext cx="685800" cy="1905000"/>
                </a:xfrm>
                <a:prstGeom prst="rect">
                  <a:avLst/>
                </a:prstGeom>
                <a:noFill/>
              </p:spPr>
            </p:pic>
            <p:grpSp>
              <p:nvGrpSpPr>
                <p:cNvPr id="35" name="Group 23">
                  <a:extLst>
                    <a:ext uri="{FF2B5EF4-FFF2-40B4-BE49-F238E27FC236}">
                      <a16:creationId xmlns:a16="http://schemas.microsoft.com/office/drawing/2014/main" id="{30722FC8-0E4E-1044-9243-9D2563DC342E}"/>
                    </a:ext>
                  </a:extLst>
                </p:cNvPr>
                <p:cNvGrpSpPr/>
                <p:nvPr/>
              </p:nvGrpSpPr>
              <p:grpSpPr>
                <a:xfrm>
                  <a:off x="5943600" y="990600"/>
                  <a:ext cx="609600" cy="228600"/>
                  <a:chOff x="5791200" y="1066800"/>
                  <a:chExt cx="609600" cy="228600"/>
                </a:xfrm>
              </p:grpSpPr>
              <p:sp>
                <p:nvSpPr>
                  <p:cNvPr id="39" name="Cube 38">
                    <a:extLst>
                      <a:ext uri="{FF2B5EF4-FFF2-40B4-BE49-F238E27FC236}">
                        <a16:creationId xmlns:a16="http://schemas.microsoft.com/office/drawing/2014/main" id="{0CEC47F9-FB1B-EB43-8E23-52E3DA8926F0}"/>
                      </a:ext>
                    </a:extLst>
                  </p:cNvPr>
                  <p:cNvSpPr/>
                  <p:nvPr/>
                </p:nvSpPr>
                <p:spPr>
                  <a:xfrm>
                    <a:off x="5791200" y="1066800"/>
                    <a:ext cx="609600" cy="22860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solidFill>
                        <a:schemeClr val="bg1"/>
                      </a:solidFill>
                    </a:endParaRPr>
                  </a:p>
                </p:txBody>
              </p:sp>
              <p:sp>
                <p:nvSpPr>
                  <p:cNvPr id="40" name="Wave 39">
                    <a:extLst>
                      <a:ext uri="{FF2B5EF4-FFF2-40B4-BE49-F238E27FC236}">
                        <a16:creationId xmlns:a16="http://schemas.microsoft.com/office/drawing/2014/main" id="{68C26836-9EBE-4640-9A0F-97707ECA10E0}"/>
                      </a:ext>
                    </a:extLst>
                  </p:cNvPr>
                  <p:cNvSpPr/>
                  <p:nvPr/>
                </p:nvSpPr>
                <p:spPr>
                  <a:xfrm>
                    <a:off x="5867400" y="1143000"/>
                    <a:ext cx="381000" cy="76200"/>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0">
                  <a:extLst>
                    <a:ext uri="{FF2B5EF4-FFF2-40B4-BE49-F238E27FC236}">
                      <a16:creationId xmlns:a16="http://schemas.microsoft.com/office/drawing/2014/main" id="{3E561BD3-A6B6-6145-B167-F153FFBA8B83}"/>
                    </a:ext>
                  </a:extLst>
                </p:cNvPr>
                <p:cNvCxnSpPr/>
                <p:nvPr/>
              </p:nvCxnSpPr>
              <p:spPr>
                <a:xfrm flipH="1">
                  <a:off x="6248400" y="1219200"/>
                  <a:ext cx="9525" cy="54864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46B0A04-6547-4B42-B7A4-64A9B406F13D}"/>
                    </a:ext>
                  </a:extLst>
                </p:cNvPr>
                <p:cNvCxnSpPr/>
                <p:nvPr/>
              </p:nvCxnSpPr>
              <p:spPr>
                <a:xfrm>
                  <a:off x="6096000" y="1981200"/>
                  <a:ext cx="0" cy="548640"/>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sp>
              <p:nvSpPr>
                <p:cNvPr id="38" name="Block Arc 37">
                  <a:extLst>
                    <a:ext uri="{FF2B5EF4-FFF2-40B4-BE49-F238E27FC236}">
                      <a16:creationId xmlns:a16="http://schemas.microsoft.com/office/drawing/2014/main" id="{C2CE3ABF-7C12-AF4F-838A-84DA1903AFF5}"/>
                    </a:ext>
                  </a:extLst>
                </p:cNvPr>
                <p:cNvSpPr/>
                <p:nvPr/>
              </p:nvSpPr>
              <p:spPr>
                <a:xfrm rot="10800000">
                  <a:off x="6068568" y="2895600"/>
                  <a:ext cx="256032" cy="76200"/>
                </a:xfrm>
                <a:prstGeom prst="blockArc">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8EF62BE7-1A5D-5D4F-A0D2-476A0D607187}"/>
                  </a:ext>
                </a:extLst>
              </p:cNvPr>
              <p:cNvCxnSpPr/>
              <p:nvPr/>
            </p:nvCxnSpPr>
            <p:spPr>
              <a:xfrm>
                <a:off x="6400800" y="1981200"/>
                <a:ext cx="0" cy="374904"/>
              </a:xfrm>
              <a:prstGeom prst="line">
                <a:avLst/>
              </a:prstGeom>
              <a:ln w="38100">
                <a:solidFill>
                  <a:schemeClr val="bg1">
                    <a:lumMod val="10000"/>
                  </a:schemeClr>
                </a:solidFill>
              </a:ln>
            </p:spPr>
            <p:style>
              <a:lnRef idx="1">
                <a:schemeClr val="accent1"/>
              </a:lnRef>
              <a:fillRef idx="0">
                <a:schemeClr val="accent1"/>
              </a:fillRef>
              <a:effectRef idx="0">
                <a:schemeClr val="accent1"/>
              </a:effectRef>
              <a:fontRef idx="minor">
                <a:schemeClr val="tx1"/>
              </a:fontRef>
            </p:style>
          </p:cxnSp>
        </p:grpSp>
      </p:grpSp>
      <p:pic>
        <p:nvPicPr>
          <p:cNvPr id="41" name="Picture 2" descr="http://3.bp.blogspot.com/-5igd64oZotI/TZWvs8p3iXI/AAAAAAAAAco/_vQaGiW1qaE/s1600/225599-Royalty-Free-RF-Clipart-Illustration-Of-A-Digital-Collage-Of-A-Man-Shown-Growing-Old-Walking-Using-A-Cane-Walker-And-Wheelchair.jpg">
            <a:extLst>
              <a:ext uri="{FF2B5EF4-FFF2-40B4-BE49-F238E27FC236}">
                <a16:creationId xmlns:a16="http://schemas.microsoft.com/office/drawing/2014/main" id="{BA9B434C-EA94-5E46-BFF7-B5232FF99978}"/>
              </a:ext>
            </a:extLst>
          </p:cNvPr>
          <p:cNvPicPr>
            <a:picLocks noChangeAspect="1" noChangeArrowheads="1"/>
          </p:cNvPicPr>
          <p:nvPr/>
        </p:nvPicPr>
        <p:blipFill>
          <a:blip r:embed="rId2" cstate="print"/>
          <a:srcRect r="87556" b="8257"/>
          <a:stretch>
            <a:fillRect/>
          </a:stretch>
        </p:blipFill>
        <p:spPr bwMode="auto">
          <a:xfrm>
            <a:off x="7239000" y="2390775"/>
            <a:ext cx="533400" cy="1905000"/>
          </a:xfrm>
          <a:prstGeom prst="rect">
            <a:avLst/>
          </a:prstGeom>
          <a:noFill/>
        </p:spPr>
      </p:pic>
      <p:sp>
        <p:nvSpPr>
          <p:cNvPr id="43" name="TextBox 42">
            <a:extLst>
              <a:ext uri="{FF2B5EF4-FFF2-40B4-BE49-F238E27FC236}">
                <a16:creationId xmlns:a16="http://schemas.microsoft.com/office/drawing/2014/main" id="{40850ADD-780D-0749-81F2-FB87E363DCE6}"/>
              </a:ext>
            </a:extLst>
          </p:cNvPr>
          <p:cNvSpPr txBox="1"/>
          <p:nvPr/>
        </p:nvSpPr>
        <p:spPr>
          <a:xfrm>
            <a:off x="142875" y="4552950"/>
            <a:ext cx="2771775" cy="369332"/>
          </a:xfrm>
          <a:prstGeom prst="rect">
            <a:avLst/>
          </a:prstGeom>
          <a:noFill/>
        </p:spPr>
        <p:txBody>
          <a:bodyPr wrap="square" rtlCol="0">
            <a:spAutoFit/>
          </a:bodyPr>
          <a:lstStyle/>
          <a:p>
            <a:r>
              <a:rPr lang="en-US" b="1" i="1" dirty="0">
                <a:solidFill>
                  <a:schemeClr val="bg1">
                    <a:lumMod val="10000"/>
                  </a:schemeClr>
                </a:solidFill>
                <a:latin typeface="Calibri" pitchFamily="34" charset="0"/>
              </a:rPr>
              <a:t>Restoring Independence…</a:t>
            </a:r>
          </a:p>
        </p:txBody>
      </p:sp>
      <p:sp>
        <p:nvSpPr>
          <p:cNvPr id="44" name="TextBox 43">
            <a:extLst>
              <a:ext uri="{FF2B5EF4-FFF2-40B4-BE49-F238E27FC236}">
                <a16:creationId xmlns:a16="http://schemas.microsoft.com/office/drawing/2014/main" id="{8F4EEAD4-7408-9041-9291-F5A0AFF81D93}"/>
              </a:ext>
            </a:extLst>
          </p:cNvPr>
          <p:cNvSpPr txBox="1"/>
          <p:nvPr/>
        </p:nvSpPr>
        <p:spPr>
          <a:xfrm>
            <a:off x="7200900" y="4591050"/>
            <a:ext cx="1828800" cy="369332"/>
          </a:xfrm>
          <a:prstGeom prst="rect">
            <a:avLst/>
          </a:prstGeom>
          <a:noFill/>
        </p:spPr>
        <p:txBody>
          <a:bodyPr wrap="square" rtlCol="0">
            <a:spAutoFit/>
          </a:bodyPr>
          <a:lstStyle/>
          <a:p>
            <a:r>
              <a:rPr lang="en-US" b="1" i="1" dirty="0">
                <a:solidFill>
                  <a:schemeClr val="bg1">
                    <a:lumMod val="10000"/>
                  </a:schemeClr>
                </a:solidFill>
                <a:latin typeface="Calibri" pitchFamily="34" charset="0"/>
              </a:rPr>
              <a:t>Renewing Life</a:t>
            </a:r>
          </a:p>
        </p:txBody>
      </p:sp>
      <p:sp>
        <p:nvSpPr>
          <p:cNvPr id="49" name="Rectangle 4">
            <a:extLst>
              <a:ext uri="{FF2B5EF4-FFF2-40B4-BE49-F238E27FC236}">
                <a16:creationId xmlns:a16="http://schemas.microsoft.com/office/drawing/2014/main" id="{8D5404D1-3104-654E-8831-AFB366BF029B}"/>
              </a:ext>
            </a:extLst>
          </p:cNvPr>
          <p:cNvSpPr>
            <a:spLocks noChangeArrowheads="1"/>
          </p:cNvSpPr>
          <p:nvPr/>
        </p:nvSpPr>
        <p:spPr bwMode="gray">
          <a:xfrm>
            <a:off x="368286" y="5162550"/>
            <a:ext cx="7089790" cy="1196455"/>
          </a:xfrm>
          <a:prstGeom prst="rect">
            <a:avLst/>
          </a:prstGeom>
          <a:noFill/>
          <a:ln w="9525">
            <a:noFill/>
            <a:miter lim="800000"/>
            <a:headEnd/>
            <a:tailEnd/>
          </a:ln>
        </p:spPr>
        <p:txBody>
          <a:bodyPr lIns="0" tIns="0" rIns="0" bIns="0" anchor="ctr"/>
          <a:lstStyle/>
          <a:p>
            <a:pPr defTabSz="801688"/>
            <a:r>
              <a:rPr lang="en-US" dirty="0">
                <a:solidFill>
                  <a:schemeClr val="tx2">
                    <a:lumMod val="25000"/>
                  </a:schemeClr>
                </a:solidFill>
              </a:rPr>
              <a:t>Presenter: Marlo Sackett, Team Leader</a:t>
            </a:r>
          </a:p>
          <a:p>
            <a:pPr defTabSz="801688"/>
            <a:r>
              <a:rPr lang="en-US" dirty="0">
                <a:solidFill>
                  <a:schemeClr val="tx2">
                    <a:lumMod val="25000"/>
                  </a:schemeClr>
                </a:solidFill>
              </a:rPr>
              <a:t>TEAM Members:  XX, XX, XX, XX, XX, XX, XX, XX, XX, XX, XX, XX, XX, XX, XX, XX, XX, XX, XX, XX, XX, XX, XX, XX, XX, XX, XX, XX,</a:t>
            </a:r>
          </a:p>
        </p:txBody>
      </p:sp>
    </p:spTree>
    <p:extLst>
      <p:ext uri="{BB962C8B-B14F-4D97-AF65-F5344CB8AC3E}">
        <p14:creationId xmlns:p14="http://schemas.microsoft.com/office/powerpoint/2010/main" val="549328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2000" fill="hold"/>
                                        <p:tgtEl>
                                          <p:spTgt spid="6"/>
                                        </p:tgtEl>
                                        <p:attrNameLst>
                                          <p:attrName>ppt_x</p:attrName>
                                        </p:attrNameLst>
                                      </p:cBhvr>
                                      <p:tavLst>
                                        <p:tav tm="0">
                                          <p:val>
                                            <p:strVal val="0-#ppt_w/2"/>
                                          </p:val>
                                        </p:tav>
                                        <p:tav tm="100000">
                                          <p:val>
                                            <p:strVal val="#ppt_x"/>
                                          </p:val>
                                        </p:tav>
                                      </p:tavLst>
                                    </p:anim>
                                    <p:anim calcmode="lin" valueType="num">
                                      <p:cBhvr additive="base">
                                        <p:cTn id="8" dur="2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9" presetClass="exit" presetSubtype="0" fill="hold" nodeType="afterEffect">
                                  <p:stCondLst>
                                    <p:cond delay="0"/>
                                  </p:stCondLst>
                                  <p:childTnLst>
                                    <p:animEffect transition="out" filter="dissolve">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2500"/>
                            </p:stCondLst>
                            <p:childTnLst>
                              <p:par>
                                <p:cTn id="14" presetID="2" presetClass="entr" presetSubtype="8" fill="hold" nodeType="afterEffect">
                                  <p:stCondLst>
                                    <p:cond delay="0"/>
                                  </p:stCondLst>
                                  <p:childTnLst>
                                    <p:set>
                                      <p:cBhvr>
                                        <p:cTn id="15" dur="1" fill="hold">
                                          <p:stCondLst>
                                            <p:cond delay="0"/>
                                          </p:stCondLst>
                                        </p:cTn>
                                        <p:tgtEl>
                                          <p:spTgt spid="41"/>
                                        </p:tgtEl>
                                        <p:attrNameLst>
                                          <p:attrName>style.visibility</p:attrName>
                                        </p:attrNameLst>
                                      </p:cBhvr>
                                      <p:to>
                                        <p:strVal val="visible"/>
                                      </p:to>
                                    </p:set>
                                    <p:anim calcmode="lin" valueType="num">
                                      <p:cBhvr additive="base">
                                        <p:cTn id="16" dur="1000" fill="hold"/>
                                        <p:tgtEl>
                                          <p:spTgt spid="41"/>
                                        </p:tgtEl>
                                        <p:attrNameLst>
                                          <p:attrName>ppt_x</p:attrName>
                                        </p:attrNameLst>
                                      </p:cBhvr>
                                      <p:tavLst>
                                        <p:tav tm="0">
                                          <p:val>
                                            <p:strVal val="0-#ppt_w/2"/>
                                          </p:val>
                                        </p:tav>
                                        <p:tav tm="100000">
                                          <p:val>
                                            <p:strVal val="#ppt_x"/>
                                          </p:val>
                                        </p:tav>
                                      </p:tavLst>
                                    </p:anim>
                                    <p:anim calcmode="lin" valueType="num">
                                      <p:cBhvr additive="base">
                                        <p:cTn id="17" dur="1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000" b="1" dirty="0">
                <a:effectLst>
                  <a:outerShdw blurRad="38100" dist="38100" dir="2700000" algn="tl">
                    <a:srgbClr val="000000">
                      <a:alpha val="43137"/>
                    </a:srgbClr>
                  </a:outerShdw>
                </a:effectLst>
              </a:rPr>
              <a:t>LEAD</a:t>
            </a:r>
          </a:p>
        </p:txBody>
      </p:sp>
      <p:sp>
        <p:nvSpPr>
          <p:cNvPr id="4" name="Text Placeholder 3"/>
          <p:cNvSpPr>
            <a:spLocks noGrp="1"/>
          </p:cNvSpPr>
          <p:nvPr>
            <p:ph type="body" idx="13"/>
          </p:nvPr>
        </p:nvSpPr>
        <p:spPr>
          <a:xfrm>
            <a:off x="189675" y="533400"/>
            <a:ext cx="6489700" cy="419100"/>
          </a:xfrm>
        </p:spPr>
        <p:txBody>
          <a:bodyPr/>
          <a:lstStyle/>
          <a:p>
            <a:r>
              <a:rPr lang="en-US" sz="2000" dirty="0">
                <a:effectLst>
                  <a:outerShdw blurRad="38100" dist="38100" dir="2700000" algn="tl">
                    <a:srgbClr val="000000">
                      <a:alpha val="43137"/>
                    </a:srgbClr>
                  </a:outerShdw>
                </a:effectLst>
              </a:rPr>
              <a:t>Driving Customer Value</a:t>
            </a:r>
          </a:p>
        </p:txBody>
      </p:sp>
      <p:graphicFrame>
        <p:nvGraphicFramePr>
          <p:cNvPr id="19" name="Table 18"/>
          <p:cNvGraphicFramePr>
            <a:graphicFrameLocks noGrp="1"/>
          </p:cNvGraphicFramePr>
          <p:nvPr/>
        </p:nvGraphicFramePr>
        <p:xfrm>
          <a:off x="275732" y="1475548"/>
          <a:ext cx="5904772" cy="1854200"/>
        </p:xfrm>
        <a:graphic>
          <a:graphicData uri="http://schemas.openxmlformats.org/drawingml/2006/table">
            <a:tbl>
              <a:tblPr firstRow="1" bandRow="1">
                <a:tableStyleId>{C4B1156A-380E-4F78-BDF5-A606A8083BF9}</a:tableStyleId>
              </a:tblPr>
              <a:tblGrid>
                <a:gridCol w="2943718">
                  <a:extLst>
                    <a:ext uri="{9D8B030D-6E8A-4147-A177-3AD203B41FA5}">
                      <a16:colId xmlns:a16="http://schemas.microsoft.com/office/drawing/2014/main" val="20000"/>
                    </a:ext>
                  </a:extLst>
                </a:gridCol>
                <a:gridCol w="1049127">
                  <a:extLst>
                    <a:ext uri="{9D8B030D-6E8A-4147-A177-3AD203B41FA5}">
                      <a16:colId xmlns:a16="http://schemas.microsoft.com/office/drawing/2014/main" val="20001"/>
                    </a:ext>
                  </a:extLst>
                </a:gridCol>
                <a:gridCol w="997528">
                  <a:extLst>
                    <a:ext uri="{9D8B030D-6E8A-4147-A177-3AD203B41FA5}">
                      <a16:colId xmlns:a16="http://schemas.microsoft.com/office/drawing/2014/main" val="20002"/>
                    </a:ext>
                  </a:extLst>
                </a:gridCol>
                <a:gridCol w="914399">
                  <a:extLst>
                    <a:ext uri="{9D8B030D-6E8A-4147-A177-3AD203B41FA5}">
                      <a16:colId xmlns:a16="http://schemas.microsoft.com/office/drawing/2014/main" val="20003"/>
                    </a:ext>
                  </a:extLst>
                </a:gridCol>
              </a:tblGrid>
              <a:tr h="370840">
                <a:tc gridSpan="4">
                  <a:txBody>
                    <a:bodyPr/>
                    <a:lstStyle/>
                    <a:p>
                      <a:pPr algn="ctr"/>
                      <a:r>
                        <a:rPr lang="en-US" sz="1600" dirty="0">
                          <a:solidFill>
                            <a:schemeClr val="bg1">
                              <a:lumMod val="10000"/>
                            </a:schemeClr>
                          </a:solidFill>
                        </a:rPr>
                        <a:t>CURRENT BILLING</a:t>
                      </a:r>
                      <a:r>
                        <a:rPr lang="en-US" sz="1600" baseline="0" dirty="0">
                          <a:solidFill>
                            <a:schemeClr val="bg1">
                              <a:lumMod val="10000"/>
                            </a:schemeClr>
                          </a:solidFill>
                        </a:rPr>
                        <a:t> MODEL (PT Hourly Rate of $40/hr*)</a:t>
                      </a:r>
                      <a:endParaRPr lang="en-US" sz="1600" b="1" dirty="0">
                        <a:solidFill>
                          <a:schemeClr val="bg1">
                            <a:lumMod val="10000"/>
                          </a:schemeClr>
                        </a:solidFill>
                      </a:endParaRPr>
                    </a:p>
                  </a:txBody>
                  <a:tcPr/>
                </a:tc>
                <a:tc hMerge="1">
                  <a:txBody>
                    <a:bodyPr/>
                    <a:lstStyle/>
                    <a:p>
                      <a:pPr algn="ctr"/>
                      <a:endParaRPr lang="en-US" sz="1600" dirty="0">
                        <a:solidFill>
                          <a:schemeClr val="bg1">
                            <a:lumMod val="1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370840">
                <a:tc>
                  <a:txBody>
                    <a:bodyPr/>
                    <a:lstStyle/>
                    <a:p>
                      <a:r>
                        <a:rPr lang="en-US" sz="1400" b="1" dirty="0">
                          <a:solidFill>
                            <a:schemeClr val="bg1">
                              <a:lumMod val="10000"/>
                            </a:schemeClr>
                          </a:solidFill>
                        </a:rPr>
                        <a:t>PT</a:t>
                      </a:r>
                      <a:r>
                        <a:rPr lang="en-US" sz="1400" b="1" baseline="0" dirty="0">
                          <a:solidFill>
                            <a:schemeClr val="bg1">
                              <a:lumMod val="10000"/>
                            </a:schemeClr>
                          </a:solidFill>
                        </a:rPr>
                        <a:t>/PTA Support Per Patient</a:t>
                      </a:r>
                      <a:endParaRPr lang="en-US" sz="1400" b="1" dirty="0">
                        <a:solidFill>
                          <a:schemeClr val="bg1">
                            <a:lumMod val="10000"/>
                          </a:schemeClr>
                        </a:solidFill>
                      </a:endParaRPr>
                    </a:p>
                  </a:txBody>
                  <a:tcPr/>
                </a:tc>
                <a:tc>
                  <a:txBody>
                    <a:bodyPr/>
                    <a:lstStyle/>
                    <a:p>
                      <a:pPr algn="l"/>
                      <a:r>
                        <a:rPr lang="en-US" sz="1400" b="1" dirty="0">
                          <a:solidFill>
                            <a:schemeClr val="bg1">
                              <a:lumMod val="10000"/>
                            </a:schemeClr>
                          </a:solidFill>
                        </a:rPr>
                        <a:t>2</a:t>
                      </a:r>
                    </a:p>
                  </a:txBody>
                  <a:tcPr/>
                </a:tc>
                <a:tc>
                  <a:txBody>
                    <a:bodyPr/>
                    <a:lstStyle/>
                    <a:p>
                      <a:r>
                        <a:rPr lang="en-US" sz="1400" b="1" dirty="0">
                          <a:solidFill>
                            <a:schemeClr val="bg1">
                              <a:lumMod val="10000"/>
                            </a:schemeClr>
                          </a:solidFill>
                        </a:rPr>
                        <a:t>3</a:t>
                      </a:r>
                    </a:p>
                  </a:txBody>
                  <a:tcPr/>
                </a:tc>
                <a:tc>
                  <a:txBody>
                    <a:bodyPr/>
                    <a:lstStyle/>
                    <a:p>
                      <a:r>
                        <a:rPr lang="en-US" sz="1400" b="1" dirty="0">
                          <a:solidFill>
                            <a:schemeClr val="bg1">
                              <a:lumMod val="10000"/>
                            </a:schemeClr>
                          </a:solidFill>
                        </a:rPr>
                        <a:t>4</a:t>
                      </a:r>
                    </a:p>
                  </a:txBody>
                  <a:tcPr/>
                </a:tc>
                <a:extLst>
                  <a:ext uri="{0D108BD9-81ED-4DB2-BD59-A6C34878D82A}">
                    <a16:rowId xmlns:a16="http://schemas.microsoft.com/office/drawing/2014/main" val="10001"/>
                  </a:ext>
                </a:extLst>
              </a:tr>
              <a:tr h="370840">
                <a:tc>
                  <a:txBody>
                    <a:bodyPr/>
                    <a:lstStyle/>
                    <a:p>
                      <a:r>
                        <a:rPr lang="en-US" sz="1400" dirty="0">
                          <a:solidFill>
                            <a:schemeClr val="bg1">
                              <a:lumMod val="10000"/>
                            </a:schemeClr>
                          </a:solidFill>
                        </a:rPr>
                        <a:t>Cost/Hr of Therapy</a:t>
                      </a:r>
                    </a:p>
                  </a:txBody>
                  <a:tcPr/>
                </a:tc>
                <a:tc>
                  <a:txBody>
                    <a:bodyPr/>
                    <a:lstStyle/>
                    <a:p>
                      <a:r>
                        <a:rPr lang="en-US" sz="1400" dirty="0">
                          <a:solidFill>
                            <a:schemeClr val="bg1">
                              <a:lumMod val="10000"/>
                            </a:schemeClr>
                          </a:solidFill>
                        </a:rPr>
                        <a:t>$80</a:t>
                      </a:r>
                    </a:p>
                  </a:txBody>
                  <a:tcPr/>
                </a:tc>
                <a:tc>
                  <a:txBody>
                    <a:bodyPr/>
                    <a:lstStyle/>
                    <a:p>
                      <a:r>
                        <a:rPr lang="en-US" sz="1400" dirty="0">
                          <a:solidFill>
                            <a:schemeClr val="bg1">
                              <a:lumMod val="10000"/>
                            </a:schemeClr>
                          </a:solidFill>
                        </a:rPr>
                        <a:t>$120</a:t>
                      </a:r>
                    </a:p>
                  </a:txBody>
                  <a:tcPr/>
                </a:tc>
                <a:tc>
                  <a:txBody>
                    <a:bodyPr/>
                    <a:lstStyle/>
                    <a:p>
                      <a:r>
                        <a:rPr lang="en-US" sz="1400" dirty="0">
                          <a:solidFill>
                            <a:schemeClr val="bg1">
                              <a:lumMod val="10000"/>
                            </a:schemeClr>
                          </a:solidFill>
                        </a:rPr>
                        <a:t>$160</a:t>
                      </a:r>
                    </a:p>
                  </a:txBody>
                  <a:tcPr/>
                </a:tc>
                <a:extLst>
                  <a:ext uri="{0D108BD9-81ED-4DB2-BD59-A6C34878D82A}">
                    <a16:rowId xmlns:a16="http://schemas.microsoft.com/office/drawing/2014/main" val="10002"/>
                  </a:ext>
                </a:extLst>
              </a:tr>
              <a:tr h="370840">
                <a:tc>
                  <a:txBody>
                    <a:bodyPr/>
                    <a:lstStyle/>
                    <a:p>
                      <a:r>
                        <a:rPr lang="en-US" sz="1400" dirty="0">
                          <a:solidFill>
                            <a:schemeClr val="bg1">
                              <a:lumMod val="10000"/>
                            </a:schemeClr>
                          </a:solidFill>
                        </a:rPr>
                        <a:t>Device</a:t>
                      </a:r>
                      <a:r>
                        <a:rPr lang="en-US" sz="1400" baseline="0" dirty="0">
                          <a:solidFill>
                            <a:schemeClr val="bg1">
                              <a:lumMod val="10000"/>
                            </a:schemeClr>
                          </a:solidFill>
                        </a:rPr>
                        <a:t> Use (hrs/ day)</a:t>
                      </a:r>
                      <a:endParaRPr lang="en-US" sz="1400" dirty="0">
                        <a:solidFill>
                          <a:schemeClr val="bg1">
                            <a:lumMod val="10000"/>
                          </a:schemeClr>
                        </a:solidFill>
                      </a:endParaRPr>
                    </a:p>
                  </a:txBody>
                  <a:tcPr/>
                </a:tc>
                <a:tc gridSpan="3">
                  <a:txBody>
                    <a:bodyPr/>
                    <a:lstStyle/>
                    <a:p>
                      <a:pPr algn="ctr"/>
                      <a:r>
                        <a:rPr lang="en-US" sz="1400" dirty="0">
                          <a:solidFill>
                            <a:schemeClr val="bg1">
                              <a:lumMod val="10000"/>
                            </a:schemeClr>
                          </a:solidFill>
                        </a:rPr>
                        <a:t>Typical</a:t>
                      </a:r>
                      <a:r>
                        <a:rPr lang="en-US" sz="1400" baseline="0" dirty="0">
                          <a:solidFill>
                            <a:schemeClr val="bg1">
                              <a:lumMod val="10000"/>
                            </a:schemeClr>
                          </a:solidFill>
                        </a:rPr>
                        <a:t> 8 Hour Day</a:t>
                      </a:r>
                      <a:endParaRPr lang="en-US" sz="1400" dirty="0">
                        <a:solidFill>
                          <a:schemeClr val="bg1">
                            <a:lumMod val="10000"/>
                          </a:schemeClr>
                        </a:solidFill>
                      </a:endParaRPr>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3"/>
                  </a:ext>
                </a:extLst>
              </a:tr>
              <a:tr h="370840">
                <a:tc>
                  <a:txBody>
                    <a:bodyPr/>
                    <a:lstStyle/>
                    <a:p>
                      <a:r>
                        <a:rPr lang="en-US" sz="1400" b="1" dirty="0">
                          <a:solidFill>
                            <a:schemeClr val="bg1">
                              <a:lumMod val="10000"/>
                            </a:schemeClr>
                          </a:solidFill>
                        </a:rPr>
                        <a:t>TOTAL COST for 8 Hr</a:t>
                      </a:r>
                      <a:r>
                        <a:rPr lang="en-US" sz="1400" b="1" baseline="0" dirty="0">
                          <a:solidFill>
                            <a:schemeClr val="bg1">
                              <a:lumMod val="10000"/>
                            </a:schemeClr>
                          </a:solidFill>
                        </a:rPr>
                        <a:t> Day</a:t>
                      </a:r>
                      <a:endParaRPr lang="en-US" sz="1400" b="1" dirty="0">
                        <a:solidFill>
                          <a:schemeClr val="bg1">
                            <a:lumMod val="10000"/>
                          </a:schemeClr>
                        </a:solidFill>
                      </a:endParaRPr>
                    </a:p>
                  </a:txBody>
                  <a:tcPr anchor="ctr"/>
                </a:tc>
                <a:tc>
                  <a:txBody>
                    <a:bodyPr/>
                    <a:lstStyle/>
                    <a:p>
                      <a:r>
                        <a:rPr lang="en-US" sz="1400" b="1" dirty="0">
                          <a:solidFill>
                            <a:schemeClr val="bg1">
                              <a:lumMod val="10000"/>
                            </a:schemeClr>
                          </a:solidFill>
                        </a:rPr>
                        <a:t>$640</a:t>
                      </a:r>
                    </a:p>
                  </a:txBody>
                  <a:tcPr anchor="ctr"/>
                </a:tc>
                <a:tc>
                  <a:txBody>
                    <a:bodyPr/>
                    <a:lstStyle/>
                    <a:p>
                      <a:r>
                        <a:rPr lang="en-US" sz="1400" b="1" dirty="0">
                          <a:solidFill>
                            <a:schemeClr val="bg1">
                              <a:lumMod val="10000"/>
                            </a:schemeClr>
                          </a:solidFill>
                        </a:rPr>
                        <a:t>$960</a:t>
                      </a:r>
                    </a:p>
                  </a:txBody>
                  <a:tcPr anchor="ctr"/>
                </a:tc>
                <a:tc>
                  <a:txBody>
                    <a:bodyPr/>
                    <a:lstStyle/>
                    <a:p>
                      <a:r>
                        <a:rPr lang="en-US" sz="1400" b="1" dirty="0">
                          <a:solidFill>
                            <a:schemeClr val="bg1">
                              <a:lumMod val="10000"/>
                            </a:schemeClr>
                          </a:solidFill>
                        </a:rPr>
                        <a:t>$1280</a:t>
                      </a:r>
                    </a:p>
                  </a:txBody>
                  <a:tcPr anchor="ctr"/>
                </a:tc>
                <a:extLst>
                  <a:ext uri="{0D108BD9-81ED-4DB2-BD59-A6C34878D82A}">
                    <a16:rowId xmlns:a16="http://schemas.microsoft.com/office/drawing/2014/main" val="10004"/>
                  </a:ext>
                </a:extLst>
              </a:tr>
            </a:tbl>
          </a:graphicData>
        </a:graphic>
      </p:graphicFrame>
      <p:graphicFrame>
        <p:nvGraphicFramePr>
          <p:cNvPr id="22" name="Table 21"/>
          <p:cNvGraphicFramePr>
            <a:graphicFrameLocks noGrp="1"/>
          </p:cNvGraphicFramePr>
          <p:nvPr/>
        </p:nvGraphicFramePr>
        <p:xfrm>
          <a:off x="273750" y="3504248"/>
          <a:ext cx="5892141" cy="1112520"/>
        </p:xfrm>
        <a:graphic>
          <a:graphicData uri="http://schemas.openxmlformats.org/drawingml/2006/table">
            <a:tbl>
              <a:tblPr firstRow="1" bandRow="1">
                <a:tableStyleId>{C4B1156A-380E-4F78-BDF5-A606A8083BF9}</a:tableStyleId>
              </a:tblPr>
              <a:tblGrid>
                <a:gridCol w="2945350">
                  <a:extLst>
                    <a:ext uri="{9D8B030D-6E8A-4147-A177-3AD203B41FA5}">
                      <a16:colId xmlns:a16="http://schemas.microsoft.com/office/drawing/2014/main" val="20000"/>
                    </a:ext>
                  </a:extLst>
                </a:gridCol>
                <a:gridCol w="987567">
                  <a:extLst>
                    <a:ext uri="{9D8B030D-6E8A-4147-A177-3AD203B41FA5}">
                      <a16:colId xmlns:a16="http://schemas.microsoft.com/office/drawing/2014/main" val="20001"/>
                    </a:ext>
                  </a:extLst>
                </a:gridCol>
                <a:gridCol w="1016813">
                  <a:extLst>
                    <a:ext uri="{9D8B030D-6E8A-4147-A177-3AD203B41FA5}">
                      <a16:colId xmlns:a16="http://schemas.microsoft.com/office/drawing/2014/main" val="20002"/>
                    </a:ext>
                  </a:extLst>
                </a:gridCol>
                <a:gridCol w="942411">
                  <a:extLst>
                    <a:ext uri="{9D8B030D-6E8A-4147-A177-3AD203B41FA5}">
                      <a16:colId xmlns:a16="http://schemas.microsoft.com/office/drawing/2014/main" val="20003"/>
                    </a:ext>
                  </a:extLst>
                </a:gridCol>
              </a:tblGrid>
              <a:tr h="370840">
                <a:tc gridSpan="4">
                  <a:txBody>
                    <a:bodyPr/>
                    <a:lstStyle/>
                    <a:p>
                      <a:pPr algn="ctr"/>
                      <a:r>
                        <a:rPr lang="en-US" sz="1600" dirty="0">
                          <a:solidFill>
                            <a:schemeClr val="bg1">
                              <a:lumMod val="10000"/>
                            </a:schemeClr>
                          </a:solidFill>
                        </a:rPr>
                        <a:t>COST SAVINGS with Gorbel Weightless Rehab Device</a:t>
                      </a:r>
                      <a:endParaRPr lang="en-US" sz="1600" b="1" dirty="0">
                        <a:solidFill>
                          <a:schemeClr val="bg1">
                            <a:lumMod val="10000"/>
                          </a:schemeClr>
                        </a:solidFill>
                      </a:endParaRPr>
                    </a:p>
                  </a:txBody>
                  <a:tcPr/>
                </a:tc>
                <a:tc hMerge="1">
                  <a:txBody>
                    <a:bodyPr/>
                    <a:lstStyle/>
                    <a:p>
                      <a:pPr algn="ctr"/>
                      <a:endParaRPr lang="en-US" sz="1600" dirty="0">
                        <a:solidFill>
                          <a:schemeClr val="bg1">
                            <a:lumMod val="10000"/>
                          </a:schemeClr>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hMerge="1">
                  <a:txBody>
                    <a:bodyPr/>
                    <a:lstStyle/>
                    <a:p>
                      <a:pPr algn="ctr"/>
                      <a:endParaRPr lang="en-US" sz="1600" b="1" dirty="0">
                        <a:solidFill>
                          <a:schemeClr val="bg1">
                            <a:lumMod val="10000"/>
                          </a:schemeClr>
                        </a:solidFill>
                      </a:endParaRPr>
                    </a:p>
                  </a:txBody>
                  <a:tcPr/>
                </a:tc>
                <a:extLst>
                  <a:ext uri="{0D108BD9-81ED-4DB2-BD59-A6C34878D82A}">
                    <a16:rowId xmlns:a16="http://schemas.microsoft.com/office/drawing/2014/main" val="10000"/>
                  </a:ext>
                </a:extLst>
              </a:tr>
              <a:tr h="370840">
                <a:tc>
                  <a:txBody>
                    <a:bodyPr/>
                    <a:lstStyle/>
                    <a:p>
                      <a:r>
                        <a:rPr lang="en-US" sz="1400" b="1" dirty="0">
                          <a:solidFill>
                            <a:schemeClr val="bg1">
                              <a:lumMod val="10000"/>
                            </a:schemeClr>
                          </a:solidFill>
                        </a:rPr>
                        <a:t>PT</a:t>
                      </a:r>
                      <a:r>
                        <a:rPr lang="en-US" sz="1400" b="1" baseline="0" dirty="0">
                          <a:solidFill>
                            <a:schemeClr val="bg1">
                              <a:lumMod val="10000"/>
                            </a:schemeClr>
                          </a:solidFill>
                        </a:rPr>
                        <a:t>/PTA Support Per Patient</a:t>
                      </a:r>
                      <a:endParaRPr lang="en-US" sz="1400" b="1" dirty="0">
                        <a:solidFill>
                          <a:schemeClr val="bg1">
                            <a:lumMod val="10000"/>
                          </a:schemeClr>
                        </a:solidFill>
                      </a:endParaRPr>
                    </a:p>
                  </a:txBody>
                  <a:tcPr/>
                </a:tc>
                <a:tc gridSpan="3">
                  <a:txBody>
                    <a:bodyPr/>
                    <a:lstStyle/>
                    <a:p>
                      <a:pPr algn="ctr"/>
                      <a:r>
                        <a:rPr lang="en-US" sz="1400" dirty="0">
                          <a:solidFill>
                            <a:schemeClr val="bg1">
                              <a:lumMod val="10000"/>
                            </a:schemeClr>
                          </a:solidFill>
                        </a:rPr>
                        <a:t>1 @ $320</a:t>
                      </a:r>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1"/>
                  </a:ext>
                </a:extLst>
              </a:tr>
              <a:tr h="370840">
                <a:tc>
                  <a:txBody>
                    <a:bodyPr/>
                    <a:lstStyle/>
                    <a:p>
                      <a:r>
                        <a:rPr lang="en-US" sz="1400" b="1" dirty="0">
                          <a:solidFill>
                            <a:schemeClr val="bg1">
                              <a:lumMod val="10000"/>
                            </a:schemeClr>
                          </a:solidFill>
                        </a:rPr>
                        <a:t>TOTAL SAVINGS for 8 Hr</a:t>
                      </a:r>
                      <a:r>
                        <a:rPr lang="en-US" sz="1400" b="1" baseline="0" dirty="0">
                          <a:solidFill>
                            <a:schemeClr val="bg1">
                              <a:lumMod val="10000"/>
                            </a:schemeClr>
                          </a:solidFill>
                        </a:rPr>
                        <a:t> Day</a:t>
                      </a:r>
                      <a:endParaRPr lang="en-US" sz="1400" b="1" dirty="0">
                        <a:solidFill>
                          <a:schemeClr val="bg1">
                            <a:lumMod val="10000"/>
                          </a:schemeClr>
                        </a:solidFill>
                      </a:endParaRPr>
                    </a:p>
                  </a:txBody>
                  <a:tcPr anchor="ctr"/>
                </a:tc>
                <a:tc>
                  <a:txBody>
                    <a:bodyPr/>
                    <a:lstStyle/>
                    <a:p>
                      <a:r>
                        <a:rPr lang="en-US" sz="1400" b="1" dirty="0">
                          <a:solidFill>
                            <a:schemeClr val="bg1">
                              <a:lumMod val="10000"/>
                            </a:schemeClr>
                          </a:solidFill>
                        </a:rPr>
                        <a:t>$320</a:t>
                      </a:r>
                    </a:p>
                  </a:txBody>
                  <a:tcPr anchor="ctr"/>
                </a:tc>
                <a:tc>
                  <a:txBody>
                    <a:bodyPr/>
                    <a:lstStyle/>
                    <a:p>
                      <a:r>
                        <a:rPr lang="en-US" sz="1400" b="1" dirty="0">
                          <a:solidFill>
                            <a:schemeClr val="bg1">
                              <a:lumMod val="10000"/>
                            </a:schemeClr>
                          </a:solidFill>
                        </a:rPr>
                        <a:t>$640</a:t>
                      </a:r>
                    </a:p>
                  </a:txBody>
                  <a:tcPr anchor="ctr"/>
                </a:tc>
                <a:tc>
                  <a:txBody>
                    <a:bodyPr/>
                    <a:lstStyle/>
                    <a:p>
                      <a:r>
                        <a:rPr lang="en-US" sz="1400" b="1" dirty="0">
                          <a:solidFill>
                            <a:schemeClr val="bg1">
                              <a:lumMod val="10000"/>
                            </a:schemeClr>
                          </a:solidFill>
                        </a:rPr>
                        <a:t>$960</a:t>
                      </a:r>
                    </a:p>
                  </a:txBody>
                  <a:tcPr anchor="ctr"/>
                </a:tc>
                <a:extLst>
                  <a:ext uri="{0D108BD9-81ED-4DB2-BD59-A6C34878D82A}">
                    <a16:rowId xmlns:a16="http://schemas.microsoft.com/office/drawing/2014/main" val="10002"/>
                  </a:ext>
                </a:extLst>
              </a:tr>
            </a:tbl>
          </a:graphicData>
        </a:graphic>
      </p:graphicFrame>
      <p:sp>
        <p:nvSpPr>
          <p:cNvPr id="23" name="TextBox 22"/>
          <p:cNvSpPr txBox="1"/>
          <p:nvPr/>
        </p:nvSpPr>
        <p:spPr>
          <a:xfrm>
            <a:off x="130652" y="6572623"/>
            <a:ext cx="4275093" cy="246221"/>
          </a:xfrm>
          <a:prstGeom prst="rect">
            <a:avLst/>
          </a:prstGeom>
          <a:noFill/>
        </p:spPr>
        <p:txBody>
          <a:bodyPr wrap="square" rtlCol="0">
            <a:spAutoFit/>
          </a:bodyPr>
          <a:lstStyle/>
          <a:p>
            <a:r>
              <a:rPr lang="en-US" sz="1000" dirty="0">
                <a:solidFill>
                  <a:schemeClr val="bg1">
                    <a:lumMod val="10000"/>
                  </a:schemeClr>
                </a:solidFill>
                <a:latin typeface="+mn-lt"/>
              </a:rPr>
              <a:t>*Bureau of Labor, May, 2010</a:t>
            </a:r>
          </a:p>
        </p:txBody>
      </p:sp>
      <p:pic>
        <p:nvPicPr>
          <p:cNvPr id="18434"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4563708" y="1847975"/>
            <a:ext cx="126252" cy="365760"/>
          </a:xfrm>
          <a:prstGeom prst="rect">
            <a:avLst/>
          </a:prstGeom>
          <a:noFill/>
        </p:spPr>
      </p:pic>
      <p:pic>
        <p:nvPicPr>
          <p:cNvPr id="29"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4775482" y="1845999"/>
            <a:ext cx="126252" cy="365760"/>
          </a:xfrm>
          <a:prstGeom prst="rect">
            <a:avLst/>
          </a:prstGeom>
          <a:noFill/>
        </p:spPr>
      </p:pic>
      <p:pic>
        <p:nvPicPr>
          <p:cNvPr id="30"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4989239" y="1845995"/>
            <a:ext cx="126252" cy="365760"/>
          </a:xfrm>
          <a:prstGeom prst="rect">
            <a:avLst/>
          </a:prstGeom>
          <a:noFill/>
        </p:spPr>
      </p:pic>
      <p:pic>
        <p:nvPicPr>
          <p:cNvPr id="31"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5495550" y="1855895"/>
            <a:ext cx="126252" cy="365760"/>
          </a:xfrm>
          <a:prstGeom prst="rect">
            <a:avLst/>
          </a:prstGeom>
          <a:noFill/>
        </p:spPr>
      </p:pic>
      <p:pic>
        <p:nvPicPr>
          <p:cNvPr id="32"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5673673" y="1855896"/>
            <a:ext cx="126252" cy="365760"/>
          </a:xfrm>
          <a:prstGeom prst="rect">
            <a:avLst/>
          </a:prstGeom>
          <a:noFill/>
        </p:spPr>
      </p:pic>
      <p:pic>
        <p:nvPicPr>
          <p:cNvPr id="33"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3642255" y="1845994"/>
            <a:ext cx="126252" cy="365760"/>
          </a:xfrm>
          <a:prstGeom prst="rect">
            <a:avLst/>
          </a:prstGeom>
          <a:noFill/>
        </p:spPr>
      </p:pic>
      <p:pic>
        <p:nvPicPr>
          <p:cNvPr id="34"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3865906" y="1855890"/>
            <a:ext cx="126252" cy="365760"/>
          </a:xfrm>
          <a:prstGeom prst="rect">
            <a:avLst/>
          </a:prstGeom>
          <a:noFill/>
        </p:spPr>
      </p:pic>
      <p:pic>
        <p:nvPicPr>
          <p:cNvPr id="35"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5849823" y="1853921"/>
            <a:ext cx="126252" cy="365760"/>
          </a:xfrm>
          <a:prstGeom prst="rect">
            <a:avLst/>
          </a:prstGeom>
          <a:noFill/>
        </p:spPr>
      </p:pic>
      <p:pic>
        <p:nvPicPr>
          <p:cNvPr id="36"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6027948" y="1853921"/>
            <a:ext cx="126252" cy="365760"/>
          </a:xfrm>
          <a:prstGeom prst="rect">
            <a:avLst/>
          </a:prstGeom>
          <a:noFill/>
        </p:spPr>
      </p:pic>
      <p:pic>
        <p:nvPicPr>
          <p:cNvPr id="39" name="Picture 2" descr="http://www.clker.com/cliparts/e/5/d/a/12387001401184200908Anonymous_Man_silhouette.svg.hi.png"/>
          <p:cNvPicPr>
            <a:picLocks noChangeAspect="1" noChangeArrowheads="1"/>
          </p:cNvPicPr>
          <p:nvPr/>
        </p:nvPicPr>
        <p:blipFill>
          <a:blip r:embed="rId2"/>
          <a:srcRect/>
          <a:stretch>
            <a:fillRect/>
          </a:stretch>
        </p:blipFill>
        <p:spPr bwMode="auto">
          <a:xfrm>
            <a:off x="3851805" y="3874695"/>
            <a:ext cx="126252" cy="365760"/>
          </a:xfrm>
          <a:prstGeom prst="rect">
            <a:avLst/>
          </a:prstGeom>
          <a:noFill/>
        </p:spPr>
      </p:pic>
      <p:sp>
        <p:nvSpPr>
          <p:cNvPr id="21" name="Rounded Rectangle 20"/>
          <p:cNvSpPr/>
          <p:nvPr/>
        </p:nvSpPr>
        <p:spPr>
          <a:xfrm>
            <a:off x="219075" y="4943475"/>
            <a:ext cx="8530692" cy="14594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TextBox 24"/>
          <p:cNvSpPr txBox="1"/>
          <p:nvPr/>
        </p:nvSpPr>
        <p:spPr>
          <a:xfrm>
            <a:off x="258910" y="5427147"/>
            <a:ext cx="4370116" cy="954107"/>
          </a:xfrm>
          <a:prstGeom prst="rect">
            <a:avLst/>
          </a:prstGeom>
          <a:noFill/>
        </p:spPr>
        <p:txBody>
          <a:bodyPr wrap="square" numCol="1" rtlCol="0">
            <a:spAutoFit/>
          </a:bodyPr>
          <a:lstStyle/>
          <a:p>
            <a:pPr>
              <a:buFont typeface="Wingdings" pitchFamily="2" charset="2"/>
              <a:buChar char="ü"/>
            </a:pPr>
            <a:r>
              <a:rPr lang="en-US" sz="1400" dirty="0">
                <a:solidFill>
                  <a:schemeClr val="bg1">
                    <a:lumMod val="10000"/>
                  </a:schemeClr>
                </a:solidFill>
              </a:rPr>
              <a:t>Improved patient safety &amp; hospital liability costs</a:t>
            </a:r>
          </a:p>
          <a:p>
            <a:pPr>
              <a:buFont typeface="Wingdings" pitchFamily="2" charset="2"/>
              <a:buChar char="ü"/>
            </a:pPr>
            <a:r>
              <a:rPr lang="en-US" sz="1400" dirty="0">
                <a:solidFill>
                  <a:schemeClr val="bg1">
                    <a:lumMod val="10000"/>
                  </a:schemeClr>
                </a:solidFill>
              </a:rPr>
              <a:t>Reduced number and severity of staff injuries </a:t>
            </a:r>
          </a:p>
          <a:p>
            <a:pPr>
              <a:buFont typeface="Wingdings" pitchFamily="2" charset="2"/>
              <a:buChar char="ü"/>
            </a:pPr>
            <a:r>
              <a:rPr lang="en-US" sz="1400" dirty="0">
                <a:solidFill>
                  <a:schemeClr val="bg1">
                    <a:lumMod val="10000"/>
                  </a:schemeClr>
                </a:solidFill>
              </a:rPr>
              <a:t>Reduced workers’ compensation costs</a:t>
            </a:r>
          </a:p>
          <a:p>
            <a:pPr>
              <a:buFont typeface="Wingdings" pitchFamily="2" charset="2"/>
              <a:buChar char="ü"/>
            </a:pPr>
            <a:r>
              <a:rPr lang="en-US" sz="1400" dirty="0">
                <a:solidFill>
                  <a:schemeClr val="bg1">
                    <a:lumMod val="10000"/>
                  </a:schemeClr>
                </a:solidFill>
              </a:rPr>
              <a:t>Reduced lost or restricted workdays</a:t>
            </a:r>
          </a:p>
        </p:txBody>
      </p:sp>
      <p:sp>
        <p:nvSpPr>
          <p:cNvPr id="26" name="TextBox 25"/>
          <p:cNvSpPr txBox="1"/>
          <p:nvPr/>
        </p:nvSpPr>
        <p:spPr>
          <a:xfrm>
            <a:off x="263607" y="5035878"/>
            <a:ext cx="8455232" cy="307777"/>
          </a:xfrm>
          <a:prstGeom prst="rect">
            <a:avLst/>
          </a:prstGeom>
          <a:noFill/>
        </p:spPr>
        <p:txBody>
          <a:bodyPr wrap="square" rtlCol="0">
            <a:spAutoFit/>
          </a:bodyPr>
          <a:lstStyle/>
          <a:p>
            <a:r>
              <a:rPr lang="en-US" sz="1400" b="1" u="sng" dirty="0">
                <a:solidFill>
                  <a:schemeClr val="bg1">
                    <a:lumMod val="10000"/>
                  </a:schemeClr>
                </a:solidFill>
              </a:rPr>
              <a:t>Long-Term Benefits:</a:t>
            </a:r>
            <a:endParaRPr lang="en-US" sz="800" b="1" u="sng" dirty="0">
              <a:solidFill>
                <a:schemeClr val="bg1">
                  <a:lumMod val="10000"/>
                </a:schemeClr>
              </a:solidFill>
            </a:endParaRPr>
          </a:p>
        </p:txBody>
      </p:sp>
      <p:sp>
        <p:nvSpPr>
          <p:cNvPr id="38" name="TextBox 37"/>
          <p:cNvSpPr txBox="1"/>
          <p:nvPr/>
        </p:nvSpPr>
        <p:spPr>
          <a:xfrm>
            <a:off x="4460799" y="5427147"/>
            <a:ext cx="4312716" cy="954107"/>
          </a:xfrm>
          <a:prstGeom prst="rect">
            <a:avLst/>
          </a:prstGeom>
          <a:noFill/>
        </p:spPr>
        <p:txBody>
          <a:bodyPr wrap="square" numCol="1" rtlCol="0">
            <a:spAutoFit/>
          </a:bodyPr>
          <a:lstStyle/>
          <a:p>
            <a:pPr>
              <a:buFont typeface="Wingdings" pitchFamily="2" charset="2"/>
              <a:buChar char="ü"/>
            </a:pPr>
            <a:r>
              <a:rPr lang="en-US" sz="1400" dirty="0">
                <a:solidFill>
                  <a:schemeClr val="bg1">
                    <a:lumMod val="10000"/>
                  </a:schemeClr>
                </a:solidFill>
              </a:rPr>
              <a:t>Improved job satisfaction and morale</a:t>
            </a:r>
          </a:p>
          <a:p>
            <a:pPr>
              <a:buFont typeface="Wingdings" pitchFamily="2" charset="2"/>
              <a:buChar char="ü"/>
            </a:pPr>
            <a:r>
              <a:rPr lang="en-US" sz="1400" dirty="0">
                <a:solidFill>
                  <a:schemeClr val="bg1">
                    <a:lumMod val="10000"/>
                  </a:schemeClr>
                </a:solidFill>
              </a:rPr>
              <a:t>Increased on the job performance</a:t>
            </a:r>
          </a:p>
          <a:p>
            <a:pPr>
              <a:buFont typeface="Wingdings" pitchFamily="2" charset="2"/>
              <a:buChar char="ü"/>
            </a:pPr>
            <a:r>
              <a:rPr lang="en-US" sz="1400" dirty="0">
                <a:solidFill>
                  <a:schemeClr val="bg1">
                    <a:lumMod val="10000"/>
                  </a:schemeClr>
                </a:solidFill>
              </a:rPr>
              <a:t>Improved recruitment and retention of caregivers </a:t>
            </a:r>
          </a:p>
          <a:p>
            <a:pPr>
              <a:buFont typeface="Wingdings" pitchFamily="2" charset="2"/>
              <a:buChar char="ü"/>
            </a:pPr>
            <a:r>
              <a:rPr lang="en-US" sz="1400" dirty="0">
                <a:solidFill>
                  <a:schemeClr val="bg1">
                    <a:lumMod val="10000"/>
                  </a:schemeClr>
                </a:solidFill>
              </a:rPr>
              <a:t>Fewer resources required to replace injured staff</a:t>
            </a:r>
          </a:p>
        </p:txBody>
      </p:sp>
      <p:sp>
        <p:nvSpPr>
          <p:cNvPr id="40" name="Rectangle 39"/>
          <p:cNvSpPr/>
          <p:nvPr/>
        </p:nvSpPr>
        <p:spPr>
          <a:xfrm>
            <a:off x="6315075" y="1685926"/>
            <a:ext cx="2638425" cy="2554545"/>
          </a:xfrm>
          <a:prstGeom prst="rect">
            <a:avLst/>
          </a:prstGeom>
        </p:spPr>
        <p:txBody>
          <a:bodyPr wrap="square">
            <a:spAutoFit/>
          </a:bodyPr>
          <a:lstStyle/>
          <a:p>
            <a:r>
              <a:rPr lang="en-US" sz="1600" dirty="0">
                <a:solidFill>
                  <a:schemeClr val="bg1">
                    <a:lumMod val="10000"/>
                  </a:schemeClr>
                </a:solidFill>
              </a:rPr>
              <a:t>"We used to spend close to $500,000 a year on injuries related to moving patients. Last year, we spent only $16,000, a 95% reduction in cost," </a:t>
            </a:r>
          </a:p>
          <a:p>
            <a:endParaRPr lang="en-US" sz="1600" dirty="0">
              <a:solidFill>
                <a:schemeClr val="bg1">
                  <a:lumMod val="10000"/>
                </a:schemeClr>
              </a:solidFill>
            </a:endParaRPr>
          </a:p>
          <a:p>
            <a:pPr algn="r">
              <a:buFontTx/>
              <a:buChar char="-"/>
            </a:pPr>
            <a:r>
              <a:rPr lang="en-US" sz="1600" dirty="0">
                <a:solidFill>
                  <a:schemeClr val="bg1">
                    <a:lumMod val="10000"/>
                  </a:schemeClr>
                </a:solidFill>
              </a:rPr>
              <a:t>Manon Short, RPT</a:t>
            </a:r>
          </a:p>
          <a:p>
            <a:pPr algn="r"/>
            <a:r>
              <a:rPr lang="en-US" sz="1600" dirty="0">
                <a:solidFill>
                  <a:schemeClr val="bg1">
                    <a:lumMod val="10000"/>
                  </a:schemeClr>
                </a:solidFill>
              </a:rPr>
              <a:t>Injury Prevention </a:t>
            </a:r>
            <a:r>
              <a:rPr lang="en-US" sz="1600" dirty="0" err="1">
                <a:solidFill>
                  <a:schemeClr val="bg1">
                    <a:lumMod val="10000"/>
                  </a:schemeClr>
                </a:solidFill>
              </a:rPr>
              <a:t>Coord</a:t>
            </a:r>
            <a:r>
              <a:rPr lang="en-US" sz="1600" dirty="0">
                <a:solidFill>
                  <a:schemeClr val="bg1">
                    <a:lumMod val="10000"/>
                  </a:schemeClr>
                </a:solidFill>
              </a:rPr>
              <a:t>.</a:t>
            </a:r>
          </a:p>
          <a:p>
            <a:pPr algn="r"/>
            <a:r>
              <a:rPr lang="en-US" sz="1600" dirty="0">
                <a:solidFill>
                  <a:schemeClr val="bg1">
                    <a:lumMod val="10000"/>
                  </a:schemeClr>
                </a:solidFill>
              </a:rPr>
              <a:t>Tampa General</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1"/>
          <p:cNvSpPr>
            <a:spLocks noGrp="1"/>
          </p:cNvSpPr>
          <p:nvPr>
            <p:ph type="title"/>
          </p:nvPr>
        </p:nvSpPr>
        <p:spPr bwMode="auto">
          <a:xfrm>
            <a:off x="112734" y="29054"/>
            <a:ext cx="8681192" cy="563562"/>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000" b="1" dirty="0">
                <a:effectLst>
                  <a:outerShdw blurRad="38100" dist="38100" dir="2700000" algn="tl">
                    <a:srgbClr val="000000">
                      <a:alpha val="43137"/>
                    </a:srgbClr>
                  </a:outerShdw>
                </a:effectLst>
                <a:latin typeface="Arial" charset="0"/>
                <a:ea typeface="ＭＳ Ｐゴシック" charset="-128"/>
              </a:rPr>
              <a:t>SMILE</a:t>
            </a:r>
            <a:br>
              <a:rPr lang="en-US" sz="3000" b="1" dirty="0">
                <a:effectLst>
                  <a:outerShdw blurRad="38100" dist="38100" dir="2700000" algn="tl">
                    <a:srgbClr val="000000">
                      <a:alpha val="43137"/>
                    </a:srgbClr>
                  </a:outerShdw>
                </a:effectLst>
                <a:latin typeface="Arial" charset="0"/>
                <a:ea typeface="ＭＳ Ｐゴシック" charset="-128"/>
              </a:rPr>
            </a:br>
            <a:br>
              <a:rPr lang="en-US" sz="3000" b="1" dirty="0">
                <a:latin typeface="Arial" charset="0"/>
                <a:ea typeface="ＭＳ Ｐゴシック" charset="-128"/>
              </a:rPr>
            </a:br>
            <a:endParaRPr lang="en-US" sz="2000" b="1" dirty="0">
              <a:latin typeface="Arial" charset="0"/>
              <a:ea typeface="ＭＳ Ｐゴシック" charset="-128"/>
            </a:endParaRPr>
          </a:p>
        </p:txBody>
      </p:sp>
      <p:pic>
        <p:nvPicPr>
          <p:cNvPr id="6" name="Picture 5" descr="Mark L 12-29-2011.JPG"/>
          <p:cNvPicPr>
            <a:picLocks noChangeAspect="1"/>
          </p:cNvPicPr>
          <p:nvPr/>
        </p:nvPicPr>
        <p:blipFill>
          <a:blip r:embed="rId2"/>
          <a:stretch>
            <a:fillRect/>
          </a:stretch>
        </p:blipFill>
        <p:spPr>
          <a:xfrm>
            <a:off x="464498" y="1495546"/>
            <a:ext cx="2895225" cy="4290850"/>
          </a:xfrm>
          <a:prstGeom prst="rect">
            <a:avLst/>
          </a:prstGeom>
          <a:ln w="28575">
            <a:solidFill>
              <a:schemeClr val="tx1"/>
            </a:solidFill>
          </a:ln>
        </p:spPr>
      </p:pic>
      <p:sp>
        <p:nvSpPr>
          <p:cNvPr id="11" name="TextBox 10"/>
          <p:cNvSpPr txBox="1"/>
          <p:nvPr/>
        </p:nvSpPr>
        <p:spPr>
          <a:xfrm>
            <a:off x="136483" y="510639"/>
            <a:ext cx="4786375" cy="400110"/>
          </a:xfrm>
          <a:prstGeom prst="rect">
            <a:avLst/>
          </a:prstGeom>
          <a:noFill/>
        </p:spPr>
        <p:txBody>
          <a:bodyPr wrap="square" rtlCol="0">
            <a:spAutoFit/>
          </a:bodyPr>
          <a:lstStyle/>
          <a:p>
            <a:r>
              <a:rPr lang="en-US" sz="2000" b="1" dirty="0">
                <a:effectLst>
                  <a:outerShdw blurRad="38100" dist="38100" dir="2700000" algn="tl">
                    <a:srgbClr val="000000">
                      <a:alpha val="43137"/>
                    </a:srgbClr>
                  </a:outerShdw>
                </a:effectLst>
              </a:rPr>
              <a:t>Stepping Forward with Technology</a:t>
            </a:r>
            <a:endParaRPr lang="en-US" sz="2000" dirty="0"/>
          </a:p>
        </p:txBody>
      </p:sp>
      <p:sp>
        <p:nvSpPr>
          <p:cNvPr id="12" name="TextBox 11"/>
          <p:cNvSpPr txBox="1"/>
          <p:nvPr/>
        </p:nvSpPr>
        <p:spPr>
          <a:xfrm>
            <a:off x="481198" y="5856886"/>
            <a:ext cx="3043052" cy="461665"/>
          </a:xfrm>
          <a:prstGeom prst="rect">
            <a:avLst/>
          </a:prstGeom>
          <a:noFill/>
          <a:ln w="6350">
            <a:noFill/>
          </a:ln>
        </p:spPr>
        <p:txBody>
          <a:bodyPr wrap="square" rtlCol="0">
            <a:spAutoFit/>
          </a:bodyPr>
          <a:lstStyle/>
          <a:p>
            <a:r>
              <a:rPr lang="en-US" sz="1200" b="1" dirty="0">
                <a:solidFill>
                  <a:schemeClr val="bg1">
                    <a:lumMod val="10000"/>
                  </a:schemeClr>
                </a:solidFill>
              </a:rPr>
              <a:t>Mark Landers working with Strong PT </a:t>
            </a:r>
          </a:p>
          <a:p>
            <a:r>
              <a:rPr lang="en-US" sz="1200" b="1" dirty="0">
                <a:solidFill>
                  <a:schemeClr val="bg1">
                    <a:lumMod val="10000"/>
                  </a:schemeClr>
                </a:solidFill>
              </a:rPr>
              <a:t>Kevin Bushnell on our rehab device.</a:t>
            </a:r>
          </a:p>
        </p:txBody>
      </p:sp>
      <p:sp>
        <p:nvSpPr>
          <p:cNvPr id="7" name="Tekstboks 6"/>
          <p:cNvSpPr txBox="1">
            <a:spLocks noChangeArrowheads="1"/>
          </p:cNvSpPr>
          <p:nvPr/>
        </p:nvSpPr>
        <p:spPr bwMode="auto">
          <a:xfrm>
            <a:off x="4042922" y="5148569"/>
            <a:ext cx="4631384" cy="1169551"/>
          </a:xfrm>
          <a:prstGeom prst="rect">
            <a:avLst/>
          </a:prstGeom>
          <a:noFill/>
          <a:ln w="9525">
            <a:noFill/>
            <a:miter lim="800000"/>
            <a:headEnd/>
            <a:tailEnd/>
          </a:ln>
        </p:spPr>
        <p:txBody>
          <a:bodyPr wrap="square">
            <a:spAutoFit/>
          </a:bodyPr>
          <a:lstStyle/>
          <a:p>
            <a:r>
              <a:rPr lang="en-US" sz="1400" dirty="0">
                <a:solidFill>
                  <a:srgbClr val="171717"/>
                </a:solidFill>
              </a:rPr>
              <a:t>“Extensive Marketing of the technology will be another driver to not only attract and lure patients but to young talent as well.  </a:t>
            </a:r>
            <a:r>
              <a:rPr lang="en-US" sz="1400" b="1" dirty="0">
                <a:solidFill>
                  <a:srgbClr val="FF0000"/>
                </a:solidFill>
              </a:rPr>
              <a:t>Hospitals will use it as a tool to get top, primarily young, talent.  Young clinicians want to use technology.”</a:t>
            </a:r>
            <a:endParaRPr lang="da-DK" sz="1400" b="1" dirty="0">
              <a:solidFill>
                <a:srgbClr val="FF0000"/>
              </a:solidFill>
            </a:endParaRPr>
          </a:p>
        </p:txBody>
      </p:sp>
      <p:sp>
        <p:nvSpPr>
          <p:cNvPr id="8" name="Tekstboks 10"/>
          <p:cNvSpPr txBox="1">
            <a:spLocks noChangeArrowheads="1"/>
          </p:cNvSpPr>
          <p:nvPr/>
        </p:nvSpPr>
        <p:spPr bwMode="auto">
          <a:xfrm>
            <a:off x="4033397" y="1478703"/>
            <a:ext cx="4368635" cy="1169551"/>
          </a:xfrm>
          <a:prstGeom prst="rect">
            <a:avLst/>
          </a:prstGeom>
          <a:ln>
            <a:noFill/>
            <a:headEnd/>
            <a:tailEnd/>
          </a:ln>
        </p:spPr>
        <p:style>
          <a:lnRef idx="2">
            <a:schemeClr val="accent6"/>
          </a:lnRef>
          <a:fillRef idx="1">
            <a:schemeClr val="lt1"/>
          </a:fillRef>
          <a:effectRef idx="0">
            <a:schemeClr val="accent6"/>
          </a:effectRef>
          <a:fontRef idx="minor">
            <a:schemeClr val="dk1"/>
          </a:fontRef>
        </p:style>
        <p:txBody>
          <a:bodyPr wrap="square">
            <a:spAutoFit/>
          </a:bodyPr>
          <a:lstStyle/>
          <a:p>
            <a:r>
              <a:rPr lang="en-US" sz="1400" dirty="0">
                <a:solidFill>
                  <a:srgbClr val="171717"/>
                </a:solidFill>
                <a:latin typeface="Arial" pitchFamily="34" charset="0"/>
                <a:cs typeface="Arial" pitchFamily="34" charset="0"/>
              </a:rPr>
              <a:t>“Some hospitals feel like it is an arms race to keep up or they will lose reimbursement incentives as well as market share, </a:t>
            </a:r>
            <a:r>
              <a:rPr lang="en-US" sz="1400" b="1" dirty="0">
                <a:solidFill>
                  <a:srgbClr val="FF0000"/>
                </a:solidFill>
                <a:latin typeface="Arial" pitchFamily="34" charset="0"/>
                <a:cs typeface="Arial" pitchFamily="34" charset="0"/>
              </a:rPr>
              <a:t>this device could become the standard of rehabilitation so you just can’t afford not to have it.”</a:t>
            </a:r>
            <a:endParaRPr lang="da-DK" sz="1400" b="1" dirty="0">
              <a:solidFill>
                <a:srgbClr val="FF0000"/>
              </a:solidFill>
              <a:latin typeface="Arial" pitchFamily="34" charset="0"/>
              <a:cs typeface="Arial" pitchFamily="34" charset="0"/>
            </a:endParaRPr>
          </a:p>
        </p:txBody>
      </p:sp>
      <p:sp>
        <p:nvSpPr>
          <p:cNvPr id="9" name="Tekstboks 10"/>
          <p:cNvSpPr txBox="1">
            <a:spLocks noChangeArrowheads="1"/>
          </p:cNvSpPr>
          <p:nvPr/>
        </p:nvSpPr>
        <p:spPr bwMode="auto">
          <a:xfrm>
            <a:off x="4033397" y="3754785"/>
            <a:ext cx="4851942" cy="1169551"/>
          </a:xfrm>
          <a:prstGeom prst="rect">
            <a:avLst/>
          </a:prstGeom>
          <a:noFill/>
          <a:ln w="9525">
            <a:noFill/>
            <a:miter lim="800000"/>
            <a:headEnd/>
            <a:tailEnd/>
          </a:ln>
        </p:spPr>
        <p:txBody>
          <a:bodyPr wrap="square">
            <a:spAutoFit/>
          </a:bodyPr>
          <a:lstStyle/>
          <a:p>
            <a:r>
              <a:rPr lang="en-US" sz="1400" dirty="0">
                <a:solidFill>
                  <a:srgbClr val="171717"/>
                </a:solidFill>
              </a:rPr>
              <a:t>“Early rehabilitation has been associated with improved functional outcomes and quality of life following a stroke or traumatic brain injury</a:t>
            </a:r>
            <a:r>
              <a:rPr lang="en-US" sz="1400" b="1" dirty="0">
                <a:solidFill>
                  <a:srgbClr val="171717"/>
                </a:solidFill>
              </a:rPr>
              <a:t>.  </a:t>
            </a:r>
            <a:r>
              <a:rPr lang="en-US" sz="1400" b="1" dirty="0">
                <a:solidFill>
                  <a:srgbClr val="FF0000"/>
                </a:solidFill>
              </a:rPr>
              <a:t>Therapists need to have the right tools and expertise to help patients improve more quickly </a:t>
            </a:r>
            <a:r>
              <a:rPr lang="en-US" sz="1400" dirty="0">
                <a:solidFill>
                  <a:srgbClr val="171717"/>
                </a:solidFill>
              </a:rPr>
              <a:t>and ultimately attain a higher level of recovery.”</a:t>
            </a:r>
            <a:endParaRPr lang="da-DK" sz="1100" dirty="0"/>
          </a:p>
        </p:txBody>
      </p:sp>
      <p:sp>
        <p:nvSpPr>
          <p:cNvPr id="10" name="Tekstboks 10"/>
          <p:cNvSpPr txBox="1">
            <a:spLocks noChangeArrowheads="1"/>
          </p:cNvSpPr>
          <p:nvPr/>
        </p:nvSpPr>
        <p:spPr bwMode="auto">
          <a:xfrm>
            <a:off x="4042922" y="2873964"/>
            <a:ext cx="4748653" cy="523220"/>
          </a:xfrm>
          <a:prstGeom prst="rect">
            <a:avLst/>
          </a:prstGeom>
          <a:noFill/>
          <a:ln w="9525">
            <a:noFill/>
            <a:miter lim="800000"/>
            <a:headEnd/>
            <a:tailEnd/>
          </a:ln>
        </p:spPr>
        <p:txBody>
          <a:bodyPr wrap="square">
            <a:spAutoFit/>
          </a:bodyPr>
          <a:lstStyle/>
          <a:p>
            <a:r>
              <a:rPr lang="en-US" sz="1400" dirty="0">
                <a:solidFill>
                  <a:srgbClr val="171717"/>
                </a:solidFill>
              </a:rPr>
              <a:t>“I can’t imagine anyone not thinking that this would be a great idea</a:t>
            </a:r>
            <a:r>
              <a:rPr lang="en-US" sz="1400" dirty="0">
                <a:solidFill>
                  <a:srgbClr val="FF0000"/>
                </a:solidFill>
              </a:rPr>
              <a:t>.  </a:t>
            </a:r>
            <a:r>
              <a:rPr lang="en-US" sz="1400" b="1" dirty="0">
                <a:solidFill>
                  <a:srgbClr val="FF0000"/>
                </a:solidFill>
              </a:rPr>
              <a:t>It’s a no brainer for direct care providers.”</a:t>
            </a:r>
            <a:endParaRPr lang="da-DK" sz="1100" b="1" dirty="0">
              <a:solidFill>
                <a:srgbClr val="FF0000"/>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idx="13"/>
          </p:nvPr>
        </p:nvSpPr>
        <p:spPr>
          <a:xfrm>
            <a:off x="151575" y="498517"/>
            <a:ext cx="6489700" cy="515298"/>
          </a:xfrm>
        </p:spPr>
        <p:txBody>
          <a:bodyPr/>
          <a:lstStyle/>
          <a:p>
            <a:r>
              <a:rPr lang="en-US" dirty="0"/>
              <a:t>Innovation through Inspiration</a:t>
            </a:r>
          </a:p>
        </p:txBody>
      </p:sp>
      <p:sp>
        <p:nvSpPr>
          <p:cNvPr id="6" name="Titel 2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3000" b="1" dirty="0">
                <a:effectLst>
                  <a:outerShdw blurRad="38100" dist="38100" dir="2700000" algn="tl">
                    <a:srgbClr val="000000">
                      <a:alpha val="43137"/>
                    </a:srgbClr>
                  </a:outerShdw>
                </a:effectLst>
                <a:latin typeface="Arial" charset="0"/>
                <a:ea typeface="ＭＳ Ｐゴシック" charset="-128"/>
              </a:rPr>
              <a:t>SMILE</a:t>
            </a:r>
            <a:br>
              <a:rPr lang="en-US" sz="3000" b="1" dirty="0">
                <a:effectLst>
                  <a:outerShdw blurRad="38100" dist="38100" dir="2700000" algn="tl">
                    <a:srgbClr val="000000">
                      <a:alpha val="43137"/>
                    </a:srgbClr>
                  </a:outerShdw>
                </a:effectLst>
                <a:latin typeface="Arial" charset="0"/>
                <a:ea typeface="ＭＳ Ｐゴシック" charset="-128"/>
              </a:rPr>
            </a:br>
            <a:br>
              <a:rPr lang="en-US" sz="3000" b="1" dirty="0">
                <a:latin typeface="Arial" charset="0"/>
                <a:ea typeface="ＭＳ Ｐゴシック" charset="-128"/>
              </a:rPr>
            </a:br>
            <a:endParaRPr lang="en-US" sz="2000" b="1" dirty="0">
              <a:latin typeface="Arial" charset="0"/>
              <a:ea typeface="ＭＳ Ｐゴシック" charset="-128"/>
            </a:endParaRPr>
          </a:p>
        </p:txBody>
      </p:sp>
      <p:sp>
        <p:nvSpPr>
          <p:cNvPr id="7" name="TextBox 6"/>
          <p:cNvSpPr txBox="1"/>
          <p:nvPr/>
        </p:nvSpPr>
        <p:spPr>
          <a:xfrm>
            <a:off x="554407" y="4712553"/>
            <a:ext cx="2190750" cy="830997"/>
          </a:xfrm>
          <a:prstGeom prst="rect">
            <a:avLst/>
          </a:prstGeom>
          <a:noFill/>
        </p:spPr>
        <p:txBody>
          <a:bodyPr wrap="square" rtlCol="0">
            <a:spAutoFit/>
          </a:bodyPr>
          <a:lstStyle/>
          <a:p>
            <a:r>
              <a:rPr lang="en-US" sz="1200" dirty="0">
                <a:solidFill>
                  <a:schemeClr val="bg1">
                    <a:lumMod val="10000"/>
                  </a:schemeClr>
                </a:solidFill>
              </a:rPr>
              <a:t>College graduate Natasha Sackett suffered a TBI and paralysis in 2006 as a result of an auto accident.</a:t>
            </a:r>
          </a:p>
        </p:txBody>
      </p:sp>
      <p:sp>
        <p:nvSpPr>
          <p:cNvPr id="8" name="TextBox 7"/>
          <p:cNvSpPr txBox="1"/>
          <p:nvPr/>
        </p:nvSpPr>
        <p:spPr>
          <a:xfrm>
            <a:off x="6353174" y="5895975"/>
            <a:ext cx="2276475" cy="646331"/>
          </a:xfrm>
          <a:prstGeom prst="rect">
            <a:avLst/>
          </a:prstGeom>
          <a:noFill/>
        </p:spPr>
        <p:txBody>
          <a:bodyPr wrap="square" rtlCol="0">
            <a:spAutoFit/>
          </a:bodyPr>
          <a:lstStyle/>
          <a:p>
            <a:r>
              <a:rPr lang="en-US" sz="1200" dirty="0">
                <a:solidFill>
                  <a:schemeClr val="bg1">
                    <a:lumMod val="10000"/>
                  </a:schemeClr>
                </a:solidFill>
              </a:rPr>
              <a:t>Congresswoman Gabrielle </a:t>
            </a:r>
          </a:p>
          <a:p>
            <a:r>
              <a:rPr lang="en-US" sz="1200" dirty="0" err="1">
                <a:solidFill>
                  <a:schemeClr val="bg1">
                    <a:lumMod val="10000"/>
                  </a:schemeClr>
                </a:solidFill>
              </a:rPr>
              <a:t>Giffords</a:t>
            </a:r>
            <a:r>
              <a:rPr lang="en-US" sz="1200" dirty="0">
                <a:solidFill>
                  <a:schemeClr val="bg1">
                    <a:lumMod val="10000"/>
                  </a:schemeClr>
                </a:solidFill>
              </a:rPr>
              <a:t> suffered a TBI in 2011 as a result of a shooting.  </a:t>
            </a:r>
          </a:p>
        </p:txBody>
      </p:sp>
      <p:sp>
        <p:nvSpPr>
          <p:cNvPr id="9" name="TextBox 8"/>
          <p:cNvSpPr txBox="1"/>
          <p:nvPr/>
        </p:nvSpPr>
        <p:spPr>
          <a:xfrm>
            <a:off x="495300" y="1314450"/>
            <a:ext cx="8467725" cy="1200329"/>
          </a:xfrm>
          <a:prstGeom prst="rect">
            <a:avLst/>
          </a:prstGeom>
          <a:noFill/>
        </p:spPr>
        <p:txBody>
          <a:bodyPr wrap="square" rtlCol="0">
            <a:spAutoFit/>
          </a:bodyPr>
          <a:lstStyle/>
          <a:p>
            <a:pPr algn="r"/>
            <a:r>
              <a:rPr lang="en-US" sz="3600" i="1" dirty="0">
                <a:solidFill>
                  <a:srgbClr val="C00000"/>
                </a:solidFill>
                <a:effectLst>
                  <a:outerShdw blurRad="38100" dist="38100" dir="2700000" algn="tl">
                    <a:srgbClr val="000000">
                      <a:alpha val="43137"/>
                    </a:srgbClr>
                  </a:outerShdw>
                </a:effectLst>
              </a:rPr>
              <a:t>…Defiance &amp; </a:t>
            </a:r>
          </a:p>
          <a:p>
            <a:pPr algn="r"/>
            <a:r>
              <a:rPr lang="en-US" sz="3600" i="1" dirty="0">
                <a:solidFill>
                  <a:srgbClr val="C00000"/>
                </a:solidFill>
                <a:effectLst>
                  <a:outerShdw blurRad="38100" dist="38100" dir="2700000" algn="tl">
                    <a:srgbClr val="000000">
                      <a:alpha val="43137"/>
                    </a:srgbClr>
                  </a:outerShdw>
                </a:effectLst>
              </a:rPr>
              <a:t>Determination</a:t>
            </a:r>
          </a:p>
        </p:txBody>
      </p:sp>
      <p:sp>
        <p:nvSpPr>
          <p:cNvPr id="10" name="TextBox 9"/>
          <p:cNvSpPr txBox="1"/>
          <p:nvPr/>
        </p:nvSpPr>
        <p:spPr>
          <a:xfrm>
            <a:off x="3352799" y="5486400"/>
            <a:ext cx="2238376" cy="830997"/>
          </a:xfrm>
          <a:prstGeom prst="rect">
            <a:avLst/>
          </a:prstGeom>
          <a:noFill/>
        </p:spPr>
        <p:txBody>
          <a:bodyPr wrap="square" rtlCol="0">
            <a:spAutoFit/>
          </a:bodyPr>
          <a:lstStyle/>
          <a:p>
            <a:r>
              <a:rPr lang="en-US" sz="1200" dirty="0">
                <a:solidFill>
                  <a:schemeClr val="bg1">
                    <a:lumMod val="10000"/>
                  </a:schemeClr>
                </a:solidFill>
              </a:rPr>
              <a:t>URMC CEO Dr. Brad </a:t>
            </a:r>
            <a:r>
              <a:rPr lang="en-US" sz="1200" dirty="0" err="1">
                <a:solidFill>
                  <a:schemeClr val="bg1">
                    <a:lumMod val="10000"/>
                  </a:schemeClr>
                </a:solidFill>
              </a:rPr>
              <a:t>Berk</a:t>
            </a:r>
            <a:r>
              <a:rPr lang="en-US" sz="1200" dirty="0">
                <a:solidFill>
                  <a:schemeClr val="bg1">
                    <a:lumMod val="10000"/>
                  </a:schemeClr>
                </a:solidFill>
              </a:rPr>
              <a:t> suffered a spinal cord injury in 2009 as a result of a bike accident.</a:t>
            </a:r>
          </a:p>
        </p:txBody>
      </p:sp>
      <p:sp>
        <p:nvSpPr>
          <p:cNvPr id="11" name="TextBox 10"/>
          <p:cNvSpPr txBox="1"/>
          <p:nvPr/>
        </p:nvSpPr>
        <p:spPr>
          <a:xfrm>
            <a:off x="552450" y="1762125"/>
            <a:ext cx="2105025" cy="369332"/>
          </a:xfrm>
          <a:prstGeom prst="rect">
            <a:avLst/>
          </a:prstGeom>
          <a:noFill/>
        </p:spPr>
        <p:txBody>
          <a:bodyPr wrap="square" rtlCol="0">
            <a:spAutoFit/>
          </a:bodyPr>
          <a:lstStyle/>
          <a:p>
            <a:r>
              <a:rPr lang="en-US" b="1" i="1" dirty="0">
                <a:solidFill>
                  <a:srgbClr val="0070C0"/>
                </a:solidFill>
              </a:rPr>
              <a:t>In our hearts…</a:t>
            </a:r>
          </a:p>
        </p:txBody>
      </p:sp>
      <p:sp>
        <p:nvSpPr>
          <p:cNvPr id="12" name="TextBox 11"/>
          <p:cNvSpPr txBox="1"/>
          <p:nvPr/>
        </p:nvSpPr>
        <p:spPr>
          <a:xfrm>
            <a:off x="3352800" y="2314575"/>
            <a:ext cx="2438400" cy="369332"/>
          </a:xfrm>
          <a:prstGeom prst="rect">
            <a:avLst/>
          </a:prstGeom>
          <a:noFill/>
        </p:spPr>
        <p:txBody>
          <a:bodyPr wrap="square" rtlCol="0">
            <a:spAutoFit/>
          </a:bodyPr>
          <a:lstStyle/>
          <a:p>
            <a:r>
              <a:rPr lang="en-US" b="1" i="1" dirty="0">
                <a:solidFill>
                  <a:srgbClr val="0070C0"/>
                </a:solidFill>
              </a:rPr>
              <a:t>In our Community</a:t>
            </a:r>
            <a:r>
              <a:rPr lang="en-US" sz="1600" b="1" i="1" dirty="0">
                <a:solidFill>
                  <a:srgbClr val="0070C0"/>
                </a:solidFill>
              </a:rPr>
              <a:t>…</a:t>
            </a:r>
          </a:p>
        </p:txBody>
      </p:sp>
      <p:sp>
        <p:nvSpPr>
          <p:cNvPr id="13" name="TextBox 12"/>
          <p:cNvSpPr txBox="1"/>
          <p:nvPr/>
        </p:nvSpPr>
        <p:spPr>
          <a:xfrm>
            <a:off x="6400800" y="2924175"/>
            <a:ext cx="2305050" cy="369332"/>
          </a:xfrm>
          <a:prstGeom prst="rect">
            <a:avLst/>
          </a:prstGeom>
          <a:noFill/>
        </p:spPr>
        <p:txBody>
          <a:bodyPr wrap="square" rtlCol="0">
            <a:spAutoFit/>
          </a:bodyPr>
          <a:lstStyle/>
          <a:p>
            <a:r>
              <a:rPr lang="en-US" b="1" i="1" dirty="0">
                <a:solidFill>
                  <a:srgbClr val="0070C0"/>
                </a:solidFill>
              </a:rPr>
              <a:t>In our Nation</a:t>
            </a:r>
            <a:r>
              <a:rPr lang="en-US" sz="1600" b="1" i="1" dirty="0">
                <a:solidFill>
                  <a:srgbClr val="0070C0"/>
                </a:solidFill>
              </a:rPr>
              <a:t>…</a:t>
            </a:r>
          </a:p>
        </p:txBody>
      </p:sp>
      <p:pic>
        <p:nvPicPr>
          <p:cNvPr id="6150" name="Picture 6" descr="http://www.rochester.edu/pr/Review/V72N4/images/03_inreview01.jpg"/>
          <p:cNvPicPr>
            <a:picLocks noChangeAspect="1" noChangeArrowheads="1"/>
          </p:cNvPicPr>
          <p:nvPr/>
        </p:nvPicPr>
        <p:blipFill>
          <a:blip r:embed="rId2"/>
          <a:srcRect t="5893" b="11009"/>
          <a:stretch>
            <a:fillRect/>
          </a:stretch>
        </p:blipFill>
        <p:spPr bwMode="auto">
          <a:xfrm>
            <a:off x="3413125" y="2695575"/>
            <a:ext cx="2149475" cy="2686050"/>
          </a:xfrm>
          <a:prstGeom prst="rect">
            <a:avLst/>
          </a:prstGeom>
          <a:noFill/>
        </p:spPr>
      </p:pic>
      <p:pic>
        <p:nvPicPr>
          <p:cNvPr id="6152" name="Picture 8" descr="http://i.huffpost.com/gen/289988/GABRIELLE-GIFFORDS-PHOTO.jpg"/>
          <p:cNvPicPr>
            <a:picLocks noChangeAspect="1" noChangeArrowheads="1"/>
          </p:cNvPicPr>
          <p:nvPr/>
        </p:nvPicPr>
        <p:blipFill>
          <a:blip r:embed="rId3"/>
          <a:srcRect b="11974"/>
          <a:stretch>
            <a:fillRect/>
          </a:stretch>
        </p:blipFill>
        <p:spPr bwMode="auto">
          <a:xfrm>
            <a:off x="6442075" y="3311525"/>
            <a:ext cx="1939925" cy="2574925"/>
          </a:xfrm>
          <a:prstGeom prst="rect">
            <a:avLst/>
          </a:prstGeom>
          <a:noFill/>
        </p:spPr>
      </p:pic>
      <p:pic>
        <p:nvPicPr>
          <p:cNvPr id="3" name="Picture 2" descr="A person wearing a hat and smiling at the camera&#10;&#10;Description automatically generated">
            <a:extLst>
              <a:ext uri="{FF2B5EF4-FFF2-40B4-BE49-F238E27FC236}">
                <a16:creationId xmlns:a16="http://schemas.microsoft.com/office/drawing/2014/main" id="{76E69F34-29C4-EE47-AF74-A248104231B7}"/>
              </a:ext>
            </a:extLst>
          </p:cNvPr>
          <p:cNvPicPr>
            <a:picLocks noChangeAspect="1"/>
          </p:cNvPicPr>
          <p:nvPr/>
        </p:nvPicPr>
        <p:blipFill rotWithShape="1">
          <a:blip r:embed="rId4"/>
          <a:srcRect b="7299"/>
          <a:stretch/>
        </p:blipFill>
        <p:spPr>
          <a:xfrm>
            <a:off x="609948" y="2145447"/>
            <a:ext cx="1939925" cy="248377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6150"/>
                                        </p:tgtEl>
                                        <p:attrNameLst>
                                          <p:attrName>style.visibility</p:attrName>
                                        </p:attrNameLst>
                                      </p:cBhvr>
                                      <p:to>
                                        <p:strVal val="visible"/>
                                      </p:to>
                                    </p:set>
                                    <p:animEffect transition="in" filter="wipe(up)">
                                      <p:cBhvr>
                                        <p:cTn id="13" dur="1000"/>
                                        <p:tgtEl>
                                          <p:spTgt spid="615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152"/>
                                        </p:tgtEl>
                                        <p:attrNameLst>
                                          <p:attrName>style.visibility</p:attrName>
                                        </p:attrNameLst>
                                      </p:cBhvr>
                                      <p:to>
                                        <p:strVal val="visible"/>
                                      </p:to>
                                    </p:set>
                                    <p:animEffect transition="in" filter="wipe(up)">
                                      <p:cBhvr>
                                        <p:cTn id="24" dur="1000"/>
                                        <p:tgtEl>
                                          <p:spTgt spid="6152"/>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fill="hold"/>
                                        <p:tgtEl>
                                          <p:spTgt spid="8"/>
                                        </p:tgtEl>
                                        <p:attrNameLst>
                                          <p:attrName>ppt_x</p:attrName>
                                        </p:attrNameLst>
                                      </p:cBhvr>
                                      <p:tavLst>
                                        <p:tav tm="0">
                                          <p:val>
                                            <p:strVal val="#ppt_x"/>
                                          </p:val>
                                        </p:tav>
                                        <p:tav tm="100000">
                                          <p:val>
                                            <p:strVal val="#ppt_x"/>
                                          </p:val>
                                        </p:tav>
                                      </p:tavLst>
                                    </p:anim>
                                    <p:anim calcmode="lin" valueType="num">
                                      <p:cBhvr additive="base">
                                        <p:cTn id="3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1">
                                            <p:txEl>
                                              <p:pRg st="0" end="0"/>
                                            </p:txEl>
                                          </p:spTgt>
                                        </p:tgtEl>
                                        <p:attrNameLst>
                                          <p:attrName>style.visibility</p:attrName>
                                        </p:attrNameLst>
                                      </p:cBhvr>
                                      <p:to>
                                        <p:strVal val="visible"/>
                                      </p:to>
                                    </p:set>
                                    <p:animEffect transition="in" filter="wipe(up)">
                                      <p:cBhvr>
                                        <p:cTn id="35" dur="500"/>
                                        <p:tgtEl>
                                          <p:spTgt spid="11">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up)">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wipe(up)">
                                      <p:cBhvr>
                                        <p:cTn id="4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build="p"/>
      <p:bldP spid="12"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urved Up Ribbon 16"/>
          <p:cNvSpPr/>
          <p:nvPr/>
        </p:nvSpPr>
        <p:spPr>
          <a:xfrm>
            <a:off x="952500" y="1743076"/>
            <a:ext cx="7172325" cy="704850"/>
          </a:xfrm>
          <a:prstGeom prst="ellipseRibbon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 name="Title 2"/>
          <p:cNvSpPr>
            <a:spLocks noGrp="1"/>
          </p:cNvSpPr>
          <p:nvPr>
            <p:ph type="title"/>
          </p:nvPr>
        </p:nvSpPr>
        <p:spPr/>
        <p:txBody>
          <a:bodyPr/>
          <a:lstStyle/>
          <a:p>
            <a:r>
              <a:rPr lang="en-US" b="1" noProof="1">
                <a:effectLst>
                  <a:outerShdw blurRad="38100" dist="38100" dir="2700000" algn="tl">
                    <a:srgbClr val="000000">
                      <a:alpha val="43137"/>
                    </a:srgbClr>
                  </a:outerShdw>
                </a:effectLst>
              </a:rPr>
              <a:t>Why</a:t>
            </a:r>
            <a:r>
              <a:rPr lang="en-US" b="1" dirty="0">
                <a:effectLst>
                  <a:outerShdw blurRad="38100" dist="38100" dir="2700000" algn="tl">
                    <a:srgbClr val="000000">
                      <a:alpha val="43137"/>
                    </a:srgbClr>
                  </a:outerShdw>
                </a:effectLst>
              </a:rPr>
              <a:t> a Rehab Product?</a:t>
            </a:r>
            <a:br>
              <a:rPr lang="en-US" dirty="0"/>
            </a:br>
            <a:br>
              <a:rPr lang="en-US" dirty="0"/>
            </a:br>
            <a:endParaRPr lang="en-US" dirty="0"/>
          </a:p>
        </p:txBody>
      </p:sp>
      <p:sp>
        <p:nvSpPr>
          <p:cNvPr id="5" name="Text Placeholder 3"/>
          <p:cNvSpPr txBox="1">
            <a:spLocks/>
          </p:cNvSpPr>
          <p:nvPr/>
        </p:nvSpPr>
        <p:spPr>
          <a:xfrm>
            <a:off x="2743200" y="1810629"/>
            <a:ext cx="3609975" cy="418221"/>
          </a:xfrm>
          <a:prstGeom prst="rect">
            <a:avLst/>
          </a:prstGeom>
        </p:spPr>
        <p:txBody>
          <a:bodyPr anchor="b"/>
          <a:lstStyle/>
          <a:p>
            <a:pPr marL="0" marR="0" lvl="0" indent="0" algn="ctr" defTabSz="457200" rtl="0" eaLnBrk="1" fontAlgn="base" latinLnBrk="0" hangingPunct="1">
              <a:lnSpc>
                <a:spcPct val="100000"/>
              </a:lnSpc>
              <a:spcBef>
                <a:spcPct val="20000"/>
              </a:spcBef>
              <a:spcAft>
                <a:spcPct val="0"/>
              </a:spcAft>
              <a:buClrTx/>
              <a:buSzTx/>
              <a:buFont typeface="Arial" charset="0"/>
              <a:buNone/>
              <a:tabLst/>
              <a:defRPr/>
            </a:pPr>
            <a:r>
              <a:rPr 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ea typeface="ＭＳ Ｐゴシック" pitchFamily="-97" charset="-128"/>
              </a:rPr>
              <a:t>GORBEL’S MISSION</a:t>
            </a:r>
            <a:endParaRPr kumimoji="0" lang="en-US" sz="2400" i="0" u="none" strike="noStrike" kern="120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Arial" pitchFamily="34" charset="0"/>
              <a:ea typeface="ＭＳ Ｐゴシック" pitchFamily="-97" charset="-128"/>
              <a:cs typeface="+mn-cs"/>
            </a:endParaRPr>
          </a:p>
        </p:txBody>
      </p:sp>
      <p:sp>
        <p:nvSpPr>
          <p:cNvPr id="8" name="TextBox 7"/>
          <p:cNvSpPr txBox="1"/>
          <p:nvPr/>
        </p:nvSpPr>
        <p:spPr>
          <a:xfrm>
            <a:off x="-1" y="3017321"/>
            <a:ext cx="9144001" cy="507831"/>
          </a:xfrm>
          <a:prstGeom prst="rect">
            <a:avLst/>
          </a:prstGeom>
          <a:noFill/>
        </p:spPr>
        <p:txBody>
          <a:bodyPr wrap="square" rtlCol="0">
            <a:spAutoFit/>
          </a:bodyPr>
          <a:lstStyle/>
          <a:p>
            <a:pPr lvl="1">
              <a:lnSpc>
                <a:spcPct val="150000"/>
              </a:lnSpc>
            </a:pPr>
            <a:r>
              <a:rPr lang="en-US" b="1" i="1" dirty="0">
                <a:solidFill>
                  <a:schemeClr val="bg1">
                    <a:lumMod val="10000"/>
                  </a:schemeClr>
                </a:solidFill>
              </a:rPr>
              <a:t>Serve:</a:t>
            </a:r>
            <a:r>
              <a:rPr lang="en-US" sz="1600" b="1" dirty="0">
                <a:solidFill>
                  <a:schemeClr val="bg1">
                    <a:lumMod val="10000"/>
                  </a:schemeClr>
                </a:solidFill>
              </a:rPr>
              <a:t>		</a:t>
            </a:r>
            <a:r>
              <a:rPr lang="en-US" sz="1600" i="1" dirty="0">
                <a:solidFill>
                  <a:schemeClr val="bg1">
                    <a:lumMod val="10000"/>
                  </a:schemeClr>
                </a:solidFill>
              </a:rPr>
              <a:t>G</a:t>
            </a:r>
            <a:r>
              <a:rPr lang="en-US" sz="1400" i="1" dirty="0">
                <a:solidFill>
                  <a:schemeClr val="bg1">
                    <a:lumMod val="10000"/>
                  </a:schemeClr>
                </a:solidFill>
              </a:rPr>
              <a:t>et patients up; walking earlier and safer with a state of the art gait-training device </a:t>
            </a:r>
            <a:endParaRPr lang="en-US" sz="1600" i="1" dirty="0">
              <a:solidFill>
                <a:schemeClr val="bg1">
                  <a:lumMod val="10000"/>
                </a:schemeClr>
              </a:solidFill>
            </a:endParaRPr>
          </a:p>
        </p:txBody>
      </p:sp>
      <p:sp>
        <p:nvSpPr>
          <p:cNvPr id="9" name="TextBox 8"/>
          <p:cNvSpPr txBox="1"/>
          <p:nvPr/>
        </p:nvSpPr>
        <p:spPr>
          <a:xfrm>
            <a:off x="0" y="4111712"/>
            <a:ext cx="9144000" cy="456535"/>
          </a:xfrm>
          <a:prstGeom prst="rect">
            <a:avLst/>
          </a:prstGeom>
          <a:noFill/>
        </p:spPr>
        <p:txBody>
          <a:bodyPr wrap="square" rtlCol="0">
            <a:spAutoFit/>
          </a:bodyPr>
          <a:lstStyle/>
          <a:p>
            <a:pPr lvl="1">
              <a:lnSpc>
                <a:spcPct val="150000"/>
              </a:lnSpc>
            </a:pPr>
            <a:r>
              <a:rPr lang="en-US" b="1" i="1" dirty="0">
                <a:solidFill>
                  <a:schemeClr val="bg1">
                    <a:lumMod val="10000"/>
                  </a:schemeClr>
                </a:solidFill>
              </a:rPr>
              <a:t>Smile:</a:t>
            </a:r>
            <a:r>
              <a:rPr lang="en-US" sz="1600" b="1" dirty="0">
                <a:solidFill>
                  <a:schemeClr val="bg1">
                    <a:lumMod val="10000"/>
                  </a:schemeClr>
                </a:solidFill>
              </a:rPr>
              <a:t>		</a:t>
            </a:r>
            <a:r>
              <a:rPr lang="en-US" sz="1600" i="1" dirty="0">
                <a:solidFill>
                  <a:schemeClr val="bg1">
                    <a:lumMod val="10000"/>
                  </a:schemeClr>
                </a:solidFill>
              </a:rPr>
              <a:t>K</a:t>
            </a:r>
            <a:r>
              <a:rPr lang="en-US" sz="1400" i="1" dirty="0">
                <a:solidFill>
                  <a:schemeClr val="bg1">
                    <a:lumMod val="10000"/>
                  </a:schemeClr>
                </a:solidFill>
              </a:rPr>
              <a:t>nowing Gorbel can and will improve many patient’s lives… one step at a time! </a:t>
            </a:r>
          </a:p>
        </p:txBody>
      </p:sp>
      <p:sp>
        <p:nvSpPr>
          <p:cNvPr id="10" name="TextBox 9"/>
          <p:cNvSpPr txBox="1"/>
          <p:nvPr/>
        </p:nvSpPr>
        <p:spPr>
          <a:xfrm>
            <a:off x="0" y="2638583"/>
            <a:ext cx="9144000" cy="507831"/>
          </a:xfrm>
          <a:prstGeom prst="rect">
            <a:avLst/>
          </a:prstGeom>
          <a:noFill/>
        </p:spPr>
        <p:txBody>
          <a:bodyPr wrap="square" rtlCol="0">
            <a:spAutoFit/>
          </a:bodyPr>
          <a:lstStyle/>
          <a:p>
            <a:pPr lvl="1">
              <a:lnSpc>
                <a:spcPct val="150000"/>
              </a:lnSpc>
            </a:pPr>
            <a:r>
              <a:rPr lang="en-US" b="1" i="1" dirty="0">
                <a:solidFill>
                  <a:schemeClr val="bg1">
                    <a:lumMod val="10000"/>
                  </a:schemeClr>
                </a:solidFill>
              </a:rPr>
              <a:t>Solve:</a:t>
            </a:r>
            <a:r>
              <a:rPr lang="en-US" sz="1600" b="1" dirty="0">
                <a:solidFill>
                  <a:schemeClr val="bg1">
                    <a:lumMod val="10000"/>
                  </a:schemeClr>
                </a:solidFill>
              </a:rPr>
              <a:t>		</a:t>
            </a:r>
            <a:r>
              <a:rPr lang="en-US" sz="1400" i="1" dirty="0">
                <a:solidFill>
                  <a:schemeClr val="bg1">
                    <a:lumMod val="10000"/>
                  </a:schemeClr>
                </a:solidFill>
              </a:rPr>
              <a:t> Identify and design a product that solves an emergent problem at a competitive price</a:t>
            </a:r>
            <a:endParaRPr lang="en-US" sz="1400" b="1" i="1" dirty="0">
              <a:solidFill>
                <a:schemeClr val="bg1">
                  <a:lumMod val="10000"/>
                </a:schemeClr>
              </a:solidFill>
            </a:endParaRPr>
          </a:p>
        </p:txBody>
      </p:sp>
      <p:sp>
        <p:nvSpPr>
          <p:cNvPr id="11" name="TextBox 10"/>
          <p:cNvSpPr txBox="1"/>
          <p:nvPr/>
        </p:nvSpPr>
        <p:spPr>
          <a:xfrm>
            <a:off x="0" y="3383289"/>
            <a:ext cx="9144000" cy="456535"/>
          </a:xfrm>
          <a:prstGeom prst="rect">
            <a:avLst/>
          </a:prstGeom>
          <a:noFill/>
        </p:spPr>
        <p:txBody>
          <a:bodyPr wrap="square" rtlCol="0">
            <a:spAutoFit/>
          </a:bodyPr>
          <a:lstStyle/>
          <a:p>
            <a:pPr lvl="1">
              <a:lnSpc>
                <a:spcPct val="150000"/>
              </a:lnSpc>
            </a:pPr>
            <a:r>
              <a:rPr lang="en-US" b="1" i="1" dirty="0">
                <a:solidFill>
                  <a:schemeClr val="bg1">
                    <a:lumMod val="10000"/>
                  </a:schemeClr>
                </a:solidFill>
              </a:rPr>
              <a:t>Lead:</a:t>
            </a:r>
            <a:r>
              <a:rPr lang="en-US" sz="1600" b="1" dirty="0">
                <a:solidFill>
                  <a:schemeClr val="bg1">
                    <a:lumMod val="10000"/>
                  </a:schemeClr>
                </a:solidFill>
              </a:rPr>
              <a:t>		</a:t>
            </a:r>
            <a:r>
              <a:rPr lang="en-US" sz="1400" i="1" dirty="0">
                <a:solidFill>
                  <a:schemeClr val="bg1">
                    <a:lumMod val="10000"/>
                  </a:schemeClr>
                </a:solidFill>
              </a:rPr>
              <a:t>Pave the way by developing a product that becomes the “Standard of Care”</a:t>
            </a:r>
            <a:endParaRPr lang="en-US" sz="1600" b="1" i="1" dirty="0">
              <a:solidFill>
                <a:schemeClr val="bg1">
                  <a:lumMod val="10000"/>
                </a:schemeClr>
              </a:solidFill>
            </a:endParaRPr>
          </a:p>
        </p:txBody>
      </p:sp>
      <p:sp>
        <p:nvSpPr>
          <p:cNvPr id="12" name="TextBox 11"/>
          <p:cNvSpPr txBox="1"/>
          <p:nvPr/>
        </p:nvSpPr>
        <p:spPr>
          <a:xfrm>
            <a:off x="0" y="3735625"/>
            <a:ext cx="9144000" cy="456535"/>
          </a:xfrm>
          <a:prstGeom prst="rect">
            <a:avLst/>
          </a:prstGeom>
          <a:noFill/>
        </p:spPr>
        <p:txBody>
          <a:bodyPr wrap="square" rtlCol="0">
            <a:spAutoFit/>
          </a:bodyPr>
          <a:lstStyle/>
          <a:p>
            <a:pPr lvl="1">
              <a:lnSpc>
                <a:spcPct val="150000"/>
              </a:lnSpc>
            </a:pPr>
            <a:r>
              <a:rPr lang="en-US" b="1" i="1" dirty="0">
                <a:solidFill>
                  <a:schemeClr val="bg1">
                    <a:lumMod val="10000"/>
                  </a:schemeClr>
                </a:solidFill>
              </a:rPr>
              <a:t>Innovate:</a:t>
            </a:r>
            <a:r>
              <a:rPr lang="en-US" sz="1600" b="1" dirty="0">
                <a:solidFill>
                  <a:schemeClr val="bg1">
                    <a:lumMod val="10000"/>
                  </a:schemeClr>
                </a:solidFill>
              </a:rPr>
              <a:t>	</a:t>
            </a:r>
            <a:r>
              <a:rPr lang="en-US" sz="1400" i="1" dirty="0">
                <a:solidFill>
                  <a:schemeClr val="bg1">
                    <a:lumMod val="10000"/>
                  </a:schemeClr>
                </a:solidFill>
              </a:rPr>
              <a:t>Expand our knowledge, capabilities and creativity to address an unmet need </a:t>
            </a:r>
            <a:endParaRPr lang="en-US" sz="1400" b="1" i="1" dirty="0">
              <a:solidFill>
                <a:schemeClr val="bg1">
                  <a:lumMod val="10000"/>
                </a:schemeClr>
              </a:solidFill>
            </a:endParaRPr>
          </a:p>
        </p:txBody>
      </p:sp>
      <p:sp>
        <p:nvSpPr>
          <p:cNvPr id="13" name="TextBox 12"/>
          <p:cNvSpPr txBox="1"/>
          <p:nvPr/>
        </p:nvSpPr>
        <p:spPr>
          <a:xfrm>
            <a:off x="914400" y="4848225"/>
            <a:ext cx="7381875" cy="369332"/>
          </a:xfrm>
          <a:prstGeom prst="rect">
            <a:avLst/>
          </a:prstGeom>
          <a:noFill/>
        </p:spPr>
        <p:txBody>
          <a:bodyPr wrap="square" rtlCol="0">
            <a:spAutoFit/>
          </a:bodyPr>
          <a:lstStyle/>
          <a:p>
            <a:pPr algn="ctr"/>
            <a:r>
              <a:rPr lang="en-US" b="1" dirty="0">
                <a:solidFill>
                  <a:srgbClr val="0070C0"/>
                </a:solidFill>
                <a:latin typeface="Agency FB" pitchFamily="34" charset="0"/>
              </a:rPr>
              <a:t>Gorbel’s gravity </a:t>
            </a:r>
            <a:r>
              <a:rPr lang="en-US" b="1" u="sng" dirty="0">
                <a:solidFill>
                  <a:srgbClr val="0070C0"/>
                </a:solidFill>
                <a:latin typeface="Agency FB" pitchFamily="34" charset="0"/>
              </a:rPr>
              <a:t>defying</a:t>
            </a:r>
            <a:r>
              <a:rPr lang="en-US" b="1" dirty="0">
                <a:solidFill>
                  <a:srgbClr val="0070C0"/>
                </a:solidFill>
                <a:latin typeface="Agency FB" pitchFamily="34" charset="0"/>
              </a:rPr>
              <a:t> rehab products will make life easier.  </a:t>
            </a:r>
          </a:p>
        </p:txBody>
      </p:sp>
      <p:pic>
        <p:nvPicPr>
          <p:cNvPr id="14" name="Picture 4" descr="https://encrypted-tbn0.google.com/images?q=tbn:ANd9GcQ4l1x5-vSHqVAPC4DVZU8kp7VVAyt7TYgr4M6BvLuspdtRZKD2YIBlwhgZqw"/>
          <p:cNvPicPr>
            <a:picLocks noChangeAspect="1" noChangeArrowheads="1"/>
          </p:cNvPicPr>
          <p:nvPr/>
        </p:nvPicPr>
        <p:blipFill>
          <a:blip r:embed="rId2"/>
          <a:stretch>
            <a:fillRect/>
          </a:stretch>
        </p:blipFill>
        <p:spPr bwMode="auto">
          <a:xfrm>
            <a:off x="7181273" y="220250"/>
            <a:ext cx="1581150" cy="1495425"/>
          </a:xfrm>
          <a:prstGeom prst="rect">
            <a:avLst/>
          </a:prstGeom>
          <a:noFill/>
          <a:ln>
            <a:noFill/>
          </a:ln>
        </p:spPr>
      </p:pic>
      <p:sp>
        <p:nvSpPr>
          <p:cNvPr id="16" name="TextBox 15"/>
          <p:cNvSpPr txBox="1"/>
          <p:nvPr/>
        </p:nvSpPr>
        <p:spPr>
          <a:xfrm>
            <a:off x="914400" y="5267920"/>
            <a:ext cx="7381875" cy="646331"/>
          </a:xfrm>
          <a:prstGeom prst="rect">
            <a:avLst/>
          </a:prstGeom>
          <a:noFill/>
        </p:spPr>
        <p:txBody>
          <a:bodyPr wrap="square" rtlCol="0">
            <a:spAutoFit/>
          </a:bodyPr>
          <a:lstStyle/>
          <a:p>
            <a:pPr algn="ctr"/>
            <a:r>
              <a:rPr lang="en-US" b="1" dirty="0">
                <a:solidFill>
                  <a:srgbClr val="0070C0"/>
                </a:solidFill>
                <a:latin typeface="Agency FB" pitchFamily="34" charset="0"/>
              </a:rPr>
              <a:t>Our reliable support, safety and ease of use will provide extraordinary customer experiences.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ppt_x"/>
                                          </p:val>
                                        </p:tav>
                                        <p:tav tm="100000">
                                          <p:val>
                                            <p:strVal val="#ppt_x"/>
                                          </p:val>
                                        </p:tav>
                                      </p:tavLst>
                                    </p:anim>
                                    <p:anim calcmode="lin" valueType="num">
                                      <p:cBhvr additive="base">
                                        <p:cTn id="3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build="p"/>
      <p:bldP spid="11" grpId="0"/>
      <p:bldP spid="12" grpId="0"/>
      <p:bldP spid="13" grpId="0"/>
      <p:bldP spid="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21"/>
          <p:cNvSpPr txBox="1">
            <a:spLocks/>
          </p:cNvSpPr>
          <p:nvPr/>
        </p:nvSpPr>
        <p:spPr bwMode="auto">
          <a:xfrm>
            <a:off x="0" y="237502"/>
            <a:ext cx="6743700" cy="563562"/>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3200" b="1" dirty="0">
                <a:solidFill>
                  <a:schemeClr val="bg1"/>
                </a:solidFill>
                <a:effectLst>
                  <a:outerShdw blurRad="38100" dist="38100" dir="2700000" algn="tl">
                    <a:srgbClr val="000000">
                      <a:alpha val="43137"/>
                    </a:srgbClr>
                  </a:outerShdw>
                </a:effectLst>
                <a:cs typeface="+mj-cs"/>
              </a:rPr>
              <a:t>	Presentation Agenda</a:t>
            </a:r>
            <a:br>
              <a:rPr kumimoji="0" lang="en-US" sz="3000" b="1" i="0" u="none" strike="noStrike" kern="1200" cap="none" spc="0" normalizeH="0" baseline="0" noProof="0" dirty="0">
                <a:ln>
                  <a:noFill/>
                </a:ln>
                <a:solidFill>
                  <a:schemeClr val="bg1"/>
                </a:solidFill>
                <a:effectLst/>
                <a:uLnTx/>
                <a:uFillTx/>
                <a:latin typeface="Arial" charset="0"/>
                <a:ea typeface="ＭＳ Ｐゴシック" charset="-128"/>
                <a:cs typeface="+mj-cs"/>
              </a:rPr>
            </a:br>
            <a:endParaRPr kumimoji="0" lang="en-US" sz="2000" b="1" i="0" u="none" strike="noStrike" kern="1200" cap="none" spc="0" normalizeH="0" baseline="0" noProof="0" dirty="0">
              <a:ln>
                <a:noFill/>
              </a:ln>
              <a:solidFill>
                <a:schemeClr val="bg1"/>
              </a:solidFill>
              <a:effectLst/>
              <a:uLnTx/>
              <a:uFillTx/>
              <a:latin typeface="Arial" charset="0"/>
              <a:ea typeface="ＭＳ Ｐゴシック" charset="-128"/>
              <a:cs typeface="+mj-cs"/>
            </a:endParaRPr>
          </a:p>
        </p:txBody>
      </p:sp>
      <p:sp>
        <p:nvSpPr>
          <p:cNvPr id="6" name="Titel 21"/>
          <p:cNvSpPr>
            <a:spLocks noGrp="1"/>
          </p:cNvSpPr>
          <p:nvPr>
            <p:ph type="title"/>
          </p:nvPr>
        </p:nvSpPr>
        <p:spPr bwMode="auto">
          <a:xfrm>
            <a:off x="552450" y="1394657"/>
            <a:ext cx="7848600" cy="1196144"/>
          </a:xfrm>
          <a:noFill/>
          <a:ln>
            <a:miter lim="800000"/>
            <a:headEnd/>
            <a:tailEnd/>
          </a:ln>
        </p:spPr>
        <p:txBody>
          <a:bodyPr vert="horz" wrap="square" lIns="91440" tIns="45720" rIns="91440" bIns="45720" numCol="1" anchor="t" anchorCtr="0" compatLnSpc="1">
            <a:prstTxWarp prst="textNoShape">
              <a:avLst/>
            </a:prstTxWarp>
          </a:bodyPr>
          <a:lstStyle/>
          <a:p>
            <a:pPr eaLnBrk="1" hangingPunct="1"/>
            <a:r>
              <a:rPr lang="en-US" sz="1800" b="1" dirty="0">
                <a:solidFill>
                  <a:schemeClr val="bg1">
                    <a:lumMod val="10000"/>
                  </a:schemeClr>
                </a:solidFill>
                <a:latin typeface="Arial" charset="0"/>
                <a:ea typeface="ＭＳ Ｐゴシック" charset="-128"/>
              </a:rPr>
              <a:t>Purpose: </a:t>
            </a:r>
            <a:r>
              <a:rPr lang="en-US" sz="1600" dirty="0">
                <a:solidFill>
                  <a:schemeClr val="bg1">
                    <a:lumMod val="10000"/>
                  </a:schemeClr>
                </a:solidFill>
                <a:latin typeface="Arial" charset="0"/>
                <a:ea typeface="ＭＳ Ｐゴシック" charset="-128"/>
              </a:rPr>
              <a:t>To share with you an innovative medical product concept</a:t>
            </a:r>
            <a:br>
              <a:rPr lang="en-US" sz="1600" dirty="0">
                <a:solidFill>
                  <a:schemeClr val="bg1">
                    <a:lumMod val="10000"/>
                  </a:schemeClr>
                </a:solidFill>
                <a:latin typeface="Arial" charset="0"/>
                <a:ea typeface="ＭＳ Ｐゴシック" charset="-128"/>
              </a:rPr>
            </a:br>
            <a:br>
              <a:rPr lang="en-US" sz="1000" dirty="0">
                <a:solidFill>
                  <a:schemeClr val="bg1">
                    <a:lumMod val="10000"/>
                  </a:schemeClr>
                </a:solidFill>
                <a:latin typeface="Arial" charset="0"/>
                <a:ea typeface="ＭＳ Ｐゴシック" charset="-128"/>
              </a:rPr>
            </a:br>
            <a:r>
              <a:rPr lang="en-US" sz="1800" b="1" dirty="0">
                <a:solidFill>
                  <a:schemeClr val="bg1">
                    <a:lumMod val="10000"/>
                  </a:schemeClr>
                </a:solidFill>
                <a:latin typeface="Arial" charset="0"/>
                <a:ea typeface="ＭＳ Ｐゴシック" charset="-128"/>
              </a:rPr>
              <a:t>Desired Outcome: </a:t>
            </a:r>
            <a:r>
              <a:rPr lang="en-US" sz="1600" dirty="0">
                <a:solidFill>
                  <a:schemeClr val="bg1">
                    <a:lumMod val="10000"/>
                  </a:schemeClr>
                </a:solidFill>
                <a:latin typeface="Arial" charset="0"/>
                <a:ea typeface="ＭＳ Ｐゴシック" charset="-128"/>
              </a:rPr>
              <a:t>For you to learn about the need; how it is addressed today, and how Gorbel’s innovative solution will make a difference.</a:t>
            </a:r>
            <a:endParaRPr lang="en-US" sz="2000" b="1" dirty="0">
              <a:latin typeface="Arial" charset="0"/>
              <a:ea typeface="ＭＳ Ｐゴシック" charset="-128"/>
            </a:endParaRPr>
          </a:p>
        </p:txBody>
      </p:sp>
      <p:sp>
        <p:nvSpPr>
          <p:cNvPr id="7" name="Rektangel 30"/>
          <p:cNvSpPr>
            <a:spLocks noChangeArrowheads="1"/>
          </p:cNvSpPr>
          <p:nvPr/>
        </p:nvSpPr>
        <p:spPr bwMode="auto">
          <a:xfrm>
            <a:off x="971632" y="3054396"/>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9" name="Rektangel 33"/>
          <p:cNvSpPr>
            <a:spLocks noChangeArrowheads="1"/>
          </p:cNvSpPr>
          <p:nvPr/>
        </p:nvSpPr>
        <p:spPr bwMode="auto">
          <a:xfrm>
            <a:off x="982265" y="4830999"/>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0" name="Rektangel 34"/>
          <p:cNvSpPr>
            <a:spLocks noChangeArrowheads="1"/>
          </p:cNvSpPr>
          <p:nvPr/>
        </p:nvSpPr>
        <p:spPr bwMode="auto">
          <a:xfrm>
            <a:off x="971632" y="3973749"/>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1" name="Rektangel 35"/>
          <p:cNvSpPr>
            <a:spLocks noChangeArrowheads="1"/>
          </p:cNvSpPr>
          <p:nvPr/>
        </p:nvSpPr>
        <p:spPr bwMode="auto">
          <a:xfrm>
            <a:off x="971632" y="5251496"/>
            <a:ext cx="3336925" cy="352425"/>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2" name="Rektangel 36"/>
          <p:cNvSpPr>
            <a:spLocks noChangeArrowheads="1"/>
          </p:cNvSpPr>
          <p:nvPr/>
        </p:nvSpPr>
        <p:spPr bwMode="auto">
          <a:xfrm>
            <a:off x="971632" y="5683486"/>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13" name="Tekstboks 44"/>
          <p:cNvSpPr txBox="1">
            <a:spLocks noChangeArrowheads="1"/>
          </p:cNvSpPr>
          <p:nvPr/>
        </p:nvSpPr>
        <p:spPr bwMode="auto">
          <a:xfrm>
            <a:off x="1006557" y="3079733"/>
            <a:ext cx="3300350" cy="307777"/>
          </a:xfrm>
          <a:prstGeom prst="rect">
            <a:avLst/>
          </a:prstGeom>
          <a:noFill/>
          <a:ln w="9525">
            <a:noFill/>
            <a:miter lim="800000"/>
            <a:headEnd/>
            <a:tailEnd/>
          </a:ln>
        </p:spPr>
        <p:txBody>
          <a:bodyPr wrap="square">
            <a:spAutoFit/>
          </a:bodyPr>
          <a:lstStyle/>
          <a:p>
            <a:r>
              <a:rPr lang="en-US" sz="1400" dirty="0">
                <a:solidFill>
                  <a:srgbClr val="171717"/>
                </a:solidFill>
              </a:rPr>
              <a:t>Vision:	Why a Rehab Product</a:t>
            </a:r>
            <a:endParaRPr lang="da-DK" sz="1400" dirty="0"/>
          </a:p>
        </p:txBody>
      </p:sp>
      <p:sp>
        <p:nvSpPr>
          <p:cNvPr id="15" name="Tekstboks 49"/>
          <p:cNvSpPr txBox="1">
            <a:spLocks noChangeArrowheads="1"/>
          </p:cNvSpPr>
          <p:nvPr/>
        </p:nvSpPr>
        <p:spPr bwMode="auto">
          <a:xfrm>
            <a:off x="1006557" y="4866432"/>
            <a:ext cx="3288475" cy="307777"/>
          </a:xfrm>
          <a:prstGeom prst="rect">
            <a:avLst/>
          </a:prstGeom>
          <a:noFill/>
          <a:ln w="9525">
            <a:noFill/>
            <a:miter lim="800000"/>
            <a:headEnd/>
            <a:tailEnd/>
          </a:ln>
        </p:spPr>
        <p:txBody>
          <a:bodyPr wrap="square">
            <a:spAutoFit/>
          </a:bodyPr>
          <a:lstStyle/>
          <a:p>
            <a:r>
              <a:rPr lang="en-US" sz="1400" dirty="0">
                <a:solidFill>
                  <a:srgbClr val="171717"/>
                </a:solidFill>
              </a:rPr>
              <a:t>Lead:		Building Credibility</a:t>
            </a:r>
            <a:endParaRPr lang="da-DK" sz="1400" dirty="0"/>
          </a:p>
        </p:txBody>
      </p:sp>
      <p:sp>
        <p:nvSpPr>
          <p:cNvPr id="16" name="Tekstboks 50"/>
          <p:cNvSpPr txBox="1">
            <a:spLocks noChangeArrowheads="1"/>
          </p:cNvSpPr>
          <p:nvPr/>
        </p:nvSpPr>
        <p:spPr bwMode="auto">
          <a:xfrm>
            <a:off x="1006557" y="5701521"/>
            <a:ext cx="3300350" cy="307777"/>
          </a:xfrm>
          <a:prstGeom prst="rect">
            <a:avLst/>
          </a:prstGeom>
          <a:noFill/>
          <a:ln w="9525">
            <a:noFill/>
            <a:miter lim="800000"/>
            <a:headEnd/>
            <a:tailEnd/>
          </a:ln>
        </p:spPr>
        <p:txBody>
          <a:bodyPr wrap="square">
            <a:spAutoFit/>
          </a:bodyPr>
          <a:lstStyle/>
          <a:p>
            <a:r>
              <a:rPr lang="en-US" sz="1400" dirty="0">
                <a:solidFill>
                  <a:srgbClr val="171717"/>
                </a:solidFill>
              </a:rPr>
              <a:t>Smile:	Stepping forward</a:t>
            </a:r>
            <a:endParaRPr lang="da-DK" sz="1400" dirty="0"/>
          </a:p>
        </p:txBody>
      </p:sp>
      <p:sp>
        <p:nvSpPr>
          <p:cNvPr id="26" name="Rektangel 9"/>
          <p:cNvSpPr>
            <a:spLocks noChangeArrowheads="1"/>
          </p:cNvSpPr>
          <p:nvPr/>
        </p:nvSpPr>
        <p:spPr bwMode="auto">
          <a:xfrm>
            <a:off x="576824" y="3519533"/>
            <a:ext cx="344488" cy="344488"/>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28" name="Rektangel 20"/>
          <p:cNvSpPr>
            <a:spLocks noChangeArrowheads="1"/>
          </p:cNvSpPr>
          <p:nvPr/>
        </p:nvSpPr>
        <p:spPr bwMode="auto">
          <a:xfrm>
            <a:off x="576824" y="4831309"/>
            <a:ext cx="344488" cy="34290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0" name="Rektangel 7"/>
          <p:cNvSpPr>
            <a:spLocks noChangeArrowheads="1"/>
          </p:cNvSpPr>
          <p:nvPr/>
        </p:nvSpPr>
        <p:spPr bwMode="auto">
          <a:xfrm>
            <a:off x="576824" y="3063660"/>
            <a:ext cx="344488" cy="342900"/>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1" name="Rektangel 11"/>
          <p:cNvSpPr>
            <a:spLocks noChangeArrowheads="1"/>
          </p:cNvSpPr>
          <p:nvPr/>
        </p:nvSpPr>
        <p:spPr bwMode="auto">
          <a:xfrm>
            <a:off x="576824" y="3946571"/>
            <a:ext cx="344488" cy="344487"/>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2" name="Rektangel 13"/>
          <p:cNvSpPr>
            <a:spLocks noChangeArrowheads="1"/>
          </p:cNvSpPr>
          <p:nvPr/>
        </p:nvSpPr>
        <p:spPr bwMode="auto">
          <a:xfrm>
            <a:off x="576824" y="4398352"/>
            <a:ext cx="344488" cy="347663"/>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33" name="Rektangel 23"/>
          <p:cNvSpPr>
            <a:spLocks noChangeArrowheads="1"/>
          </p:cNvSpPr>
          <p:nvPr/>
        </p:nvSpPr>
        <p:spPr bwMode="auto">
          <a:xfrm>
            <a:off x="578611" y="5251496"/>
            <a:ext cx="347472" cy="347472"/>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19" name="Tekstboks 54"/>
          <p:cNvSpPr txBox="1">
            <a:spLocks noChangeArrowheads="1"/>
          </p:cNvSpPr>
          <p:nvPr/>
        </p:nvSpPr>
        <p:spPr bwMode="auto">
          <a:xfrm>
            <a:off x="576824" y="3082845"/>
            <a:ext cx="347472" cy="347472"/>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1</a:t>
            </a:r>
          </a:p>
        </p:txBody>
      </p:sp>
      <p:sp>
        <p:nvSpPr>
          <p:cNvPr id="20" name="Tekstboks 58"/>
          <p:cNvSpPr txBox="1">
            <a:spLocks noChangeArrowheads="1"/>
          </p:cNvSpPr>
          <p:nvPr/>
        </p:nvSpPr>
        <p:spPr bwMode="auto">
          <a:xfrm>
            <a:off x="580398" y="3521411"/>
            <a:ext cx="347472" cy="347472"/>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2</a:t>
            </a:r>
          </a:p>
        </p:txBody>
      </p:sp>
      <p:sp>
        <p:nvSpPr>
          <p:cNvPr id="21" name="Tekstboks 59"/>
          <p:cNvSpPr txBox="1">
            <a:spLocks noChangeArrowheads="1"/>
          </p:cNvSpPr>
          <p:nvPr/>
        </p:nvSpPr>
        <p:spPr bwMode="auto">
          <a:xfrm>
            <a:off x="582185" y="3973749"/>
            <a:ext cx="347472" cy="347472"/>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3</a:t>
            </a:r>
          </a:p>
        </p:txBody>
      </p:sp>
      <p:sp>
        <p:nvSpPr>
          <p:cNvPr id="22" name="Tekstboks 61"/>
          <p:cNvSpPr txBox="1">
            <a:spLocks noChangeArrowheads="1"/>
          </p:cNvSpPr>
          <p:nvPr/>
        </p:nvSpPr>
        <p:spPr bwMode="auto">
          <a:xfrm>
            <a:off x="583972" y="4398543"/>
            <a:ext cx="347472" cy="347472"/>
          </a:xfrm>
          <a:prstGeom prst="rect">
            <a:avLst/>
          </a:prstGeom>
          <a:noFill/>
          <a:ln w="9525">
            <a:noFill/>
            <a:miter lim="800000"/>
            <a:headEnd/>
            <a:tailEnd/>
          </a:ln>
          <a:effectLst>
            <a:outerShdw blurRad="63500" dist="23000" dir="5400000" rotWithShape="0">
              <a:srgbClr val="000000">
                <a:alpha val="34999"/>
              </a:srgbClr>
            </a:outerShdw>
          </a:effectLst>
        </p:spPr>
        <p:txBody>
          <a:bodyPr anchor="ctr"/>
          <a:lstStyle/>
          <a:p>
            <a:pPr indent="-342900" algn="ctr">
              <a:defRPr/>
            </a:pPr>
            <a:r>
              <a:rPr lang="da-DK" sz="1200" noProof="1">
                <a:solidFill>
                  <a:srgbClr val="FFFFFF"/>
                </a:solidFill>
                <a:latin typeface="Arial" pitchFamily="34" charset="0"/>
                <a:ea typeface="ＭＳ Ｐゴシック" pitchFamily="-97" charset="-128"/>
              </a:rPr>
              <a:t>4</a:t>
            </a:r>
          </a:p>
        </p:txBody>
      </p:sp>
      <p:sp>
        <p:nvSpPr>
          <p:cNvPr id="23" name="Tekstboks 63"/>
          <p:cNvSpPr txBox="1">
            <a:spLocks noChangeArrowheads="1"/>
          </p:cNvSpPr>
          <p:nvPr/>
        </p:nvSpPr>
        <p:spPr bwMode="auto">
          <a:xfrm>
            <a:off x="585759" y="4837109"/>
            <a:ext cx="347472" cy="347472"/>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latin typeface="Arial" pitchFamily="34" charset="0"/>
                <a:ea typeface="ＭＳ Ｐゴシック" pitchFamily="-97" charset="-128"/>
              </a:rPr>
              <a:t>5</a:t>
            </a:r>
          </a:p>
        </p:txBody>
      </p:sp>
      <p:sp>
        <p:nvSpPr>
          <p:cNvPr id="24" name="Tekstboks 65"/>
          <p:cNvSpPr txBox="1">
            <a:spLocks noChangeArrowheads="1"/>
          </p:cNvSpPr>
          <p:nvPr/>
        </p:nvSpPr>
        <p:spPr bwMode="auto">
          <a:xfrm>
            <a:off x="583629" y="5244970"/>
            <a:ext cx="347472" cy="276999"/>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latin typeface="Arial" pitchFamily="34" charset="0"/>
                <a:ea typeface="ＭＳ Ｐゴシック" pitchFamily="-97" charset="-128"/>
              </a:rPr>
              <a:t>6</a:t>
            </a:r>
          </a:p>
        </p:txBody>
      </p:sp>
      <p:sp>
        <p:nvSpPr>
          <p:cNvPr id="35" name="Rektangel 34"/>
          <p:cNvSpPr>
            <a:spLocks noChangeArrowheads="1"/>
          </p:cNvSpPr>
          <p:nvPr/>
        </p:nvSpPr>
        <p:spPr bwMode="auto">
          <a:xfrm>
            <a:off x="980098" y="4400786"/>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36" name="Tekstboks 49"/>
          <p:cNvSpPr txBox="1">
            <a:spLocks noChangeArrowheads="1"/>
          </p:cNvSpPr>
          <p:nvPr/>
        </p:nvSpPr>
        <p:spPr bwMode="auto">
          <a:xfrm>
            <a:off x="1015023" y="3993666"/>
            <a:ext cx="3303760" cy="307777"/>
          </a:xfrm>
          <a:prstGeom prst="rect">
            <a:avLst/>
          </a:prstGeom>
          <a:noFill/>
          <a:ln w="9525">
            <a:noFill/>
            <a:miter lim="800000"/>
            <a:headEnd/>
            <a:tailEnd/>
          </a:ln>
        </p:spPr>
        <p:txBody>
          <a:bodyPr wrap="square">
            <a:spAutoFit/>
          </a:bodyPr>
          <a:lstStyle/>
          <a:p>
            <a:r>
              <a:rPr lang="en-US" sz="1400" dirty="0">
                <a:solidFill>
                  <a:srgbClr val="171717"/>
                </a:solidFill>
              </a:rPr>
              <a:t>Solve:	The Clinical Need</a:t>
            </a:r>
            <a:endParaRPr lang="da-DK" sz="1400" dirty="0"/>
          </a:p>
        </p:txBody>
      </p:sp>
      <p:sp>
        <p:nvSpPr>
          <p:cNvPr id="37" name="Tekstboks 47"/>
          <p:cNvSpPr txBox="1">
            <a:spLocks noChangeArrowheads="1"/>
          </p:cNvSpPr>
          <p:nvPr/>
        </p:nvSpPr>
        <p:spPr bwMode="auto">
          <a:xfrm>
            <a:off x="1006557" y="4438238"/>
            <a:ext cx="3312226" cy="307777"/>
          </a:xfrm>
          <a:prstGeom prst="rect">
            <a:avLst/>
          </a:prstGeom>
          <a:noFill/>
          <a:ln w="9525">
            <a:noFill/>
            <a:miter lim="800000"/>
            <a:headEnd/>
            <a:tailEnd/>
          </a:ln>
        </p:spPr>
        <p:txBody>
          <a:bodyPr wrap="square">
            <a:spAutoFit/>
          </a:bodyPr>
          <a:lstStyle/>
          <a:p>
            <a:r>
              <a:rPr lang="en-US" sz="1400" dirty="0">
                <a:solidFill>
                  <a:srgbClr val="171717"/>
                </a:solidFill>
              </a:rPr>
              <a:t>Serve:	Building it Better</a:t>
            </a:r>
            <a:endParaRPr lang="da-DK" sz="1400" dirty="0"/>
          </a:p>
        </p:txBody>
      </p:sp>
      <p:sp>
        <p:nvSpPr>
          <p:cNvPr id="38" name="Tekstboks 49"/>
          <p:cNvSpPr txBox="1">
            <a:spLocks noChangeArrowheads="1"/>
          </p:cNvSpPr>
          <p:nvPr/>
        </p:nvSpPr>
        <p:spPr bwMode="auto">
          <a:xfrm>
            <a:off x="1006557" y="5277191"/>
            <a:ext cx="3288475" cy="307777"/>
          </a:xfrm>
          <a:prstGeom prst="rect">
            <a:avLst/>
          </a:prstGeom>
          <a:noFill/>
          <a:ln w="9525">
            <a:noFill/>
            <a:miter lim="800000"/>
            <a:headEnd/>
            <a:tailEnd/>
          </a:ln>
        </p:spPr>
        <p:txBody>
          <a:bodyPr wrap="square">
            <a:spAutoFit/>
          </a:bodyPr>
          <a:lstStyle/>
          <a:p>
            <a:r>
              <a:rPr lang="da-DK" sz="1400" dirty="0">
                <a:solidFill>
                  <a:schemeClr val="bg1">
                    <a:lumMod val="10000"/>
                  </a:schemeClr>
                </a:solidFill>
              </a:rPr>
              <a:t>Innovate:	Bringing it to Life</a:t>
            </a:r>
          </a:p>
        </p:txBody>
      </p:sp>
      <p:pic>
        <p:nvPicPr>
          <p:cNvPr id="39" name="Picture 2"/>
          <p:cNvPicPr>
            <a:picLocks noChangeAspect="1" noChangeArrowheads="1"/>
          </p:cNvPicPr>
          <p:nvPr/>
        </p:nvPicPr>
        <p:blipFill>
          <a:blip r:embed="rId3"/>
          <a:srcRect/>
          <a:stretch>
            <a:fillRect/>
          </a:stretch>
        </p:blipFill>
        <p:spPr bwMode="auto">
          <a:xfrm>
            <a:off x="4632942" y="2829591"/>
            <a:ext cx="4096167" cy="2647284"/>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40" name="Rectangle 39"/>
          <p:cNvSpPr/>
          <p:nvPr/>
        </p:nvSpPr>
        <p:spPr>
          <a:xfrm>
            <a:off x="4617410" y="5618879"/>
            <a:ext cx="4145590" cy="738664"/>
          </a:xfrm>
          <a:prstGeom prst="rect">
            <a:avLst/>
          </a:prstGeom>
        </p:spPr>
        <p:txBody>
          <a:bodyPr wrap="square">
            <a:spAutoFit/>
          </a:bodyPr>
          <a:lstStyle/>
          <a:p>
            <a:r>
              <a:rPr lang="en-US" sz="1400" b="1" dirty="0">
                <a:solidFill>
                  <a:srgbClr val="000000"/>
                </a:solidFill>
              </a:rPr>
              <a:t>Future Concept:  </a:t>
            </a:r>
            <a:r>
              <a:rPr lang="en-US" sz="1400" dirty="0">
                <a:solidFill>
                  <a:srgbClr val="000000"/>
                </a:solidFill>
              </a:rPr>
              <a:t>The new Santa Clara VMC Rehab Center in 2014 will open a state-of-the-art facility currently under construction. </a:t>
            </a:r>
            <a:endParaRPr lang="fr-FR" sz="1400" dirty="0">
              <a:solidFill>
                <a:srgbClr val="000000"/>
              </a:solidFill>
            </a:endParaRPr>
          </a:p>
        </p:txBody>
      </p:sp>
      <p:sp>
        <p:nvSpPr>
          <p:cNvPr id="50" name="Rektangel 30"/>
          <p:cNvSpPr>
            <a:spLocks noChangeArrowheads="1"/>
          </p:cNvSpPr>
          <p:nvPr/>
        </p:nvSpPr>
        <p:spPr bwMode="auto">
          <a:xfrm>
            <a:off x="577767" y="2708564"/>
            <a:ext cx="3729140" cy="285008"/>
          </a:xfrm>
          <a:prstGeom prst="rect">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path path="circle">
              <a:fillToRect l="100000" t="100000"/>
            </a:path>
            <a:tileRect r="-100000" b="-100000"/>
          </a:gradFill>
          <a:ln w="9525">
            <a:solidFill>
              <a:schemeClr val="bg2">
                <a:lumMod val="75000"/>
              </a:schemeClr>
            </a:solidFill>
            <a:miter lim="800000"/>
            <a:headEnd/>
            <a:tailEnd/>
          </a:ln>
          <a:effectLst>
            <a:outerShdw blurRad="63500" dist="23000" dir="5400000" rotWithShape="0">
              <a:srgbClr val="000000">
                <a:alpha val="34999"/>
              </a:srgbClr>
            </a:outerShdw>
          </a:effectLst>
        </p:spPr>
        <p:txBody>
          <a:bodyPr anchor="ctr"/>
          <a:lstStyle/>
          <a:p>
            <a:pPr algn="ctr">
              <a:defRPr/>
            </a:pPr>
            <a:r>
              <a:rPr lang="da-DK" sz="1200" b="1" dirty="0">
                <a:solidFill>
                  <a:srgbClr val="FFFFFF"/>
                </a:solidFill>
                <a:latin typeface="Arial" pitchFamily="34" charset="0"/>
                <a:ea typeface="ＭＳ Ｐゴシック" pitchFamily="-97" charset="-128"/>
              </a:rPr>
              <a:t>DISCUSSION TOPICS</a:t>
            </a:r>
          </a:p>
        </p:txBody>
      </p:sp>
      <p:sp>
        <p:nvSpPr>
          <p:cNvPr id="34" name="Rektangel 31"/>
          <p:cNvSpPr>
            <a:spLocks noChangeArrowheads="1"/>
          </p:cNvSpPr>
          <p:nvPr/>
        </p:nvSpPr>
        <p:spPr bwMode="auto">
          <a:xfrm>
            <a:off x="981157" y="6083147"/>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41" name="Tekstboks 45"/>
          <p:cNvSpPr txBox="1">
            <a:spLocks noChangeArrowheads="1"/>
          </p:cNvSpPr>
          <p:nvPr/>
        </p:nvSpPr>
        <p:spPr bwMode="auto">
          <a:xfrm>
            <a:off x="1016082" y="6138908"/>
            <a:ext cx="3312226" cy="307777"/>
          </a:xfrm>
          <a:prstGeom prst="rect">
            <a:avLst/>
          </a:prstGeom>
          <a:noFill/>
          <a:ln w="9525">
            <a:noFill/>
            <a:miter lim="800000"/>
            <a:headEnd/>
            <a:tailEnd/>
          </a:ln>
        </p:spPr>
        <p:txBody>
          <a:bodyPr wrap="square">
            <a:spAutoFit/>
          </a:bodyPr>
          <a:lstStyle/>
          <a:p>
            <a:r>
              <a:rPr lang="en-US" sz="1400" dirty="0">
                <a:solidFill>
                  <a:srgbClr val="171717"/>
                </a:solidFill>
              </a:rPr>
              <a:t>Mission:	Making Life Easier</a:t>
            </a:r>
            <a:endParaRPr lang="da-DK" sz="1400" dirty="0"/>
          </a:p>
        </p:txBody>
      </p:sp>
      <p:sp>
        <p:nvSpPr>
          <p:cNvPr id="42" name="Rektangel 26"/>
          <p:cNvSpPr>
            <a:spLocks noChangeArrowheads="1"/>
          </p:cNvSpPr>
          <p:nvPr/>
        </p:nvSpPr>
        <p:spPr bwMode="auto">
          <a:xfrm>
            <a:off x="578021" y="5666616"/>
            <a:ext cx="344488" cy="344488"/>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43" name="Tekstboks 67"/>
          <p:cNvSpPr txBox="1">
            <a:spLocks noChangeArrowheads="1"/>
          </p:cNvSpPr>
          <p:nvPr/>
        </p:nvSpPr>
        <p:spPr bwMode="auto">
          <a:xfrm>
            <a:off x="584990" y="5711685"/>
            <a:ext cx="347472" cy="347472"/>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latin typeface="Arial" pitchFamily="34" charset="0"/>
                <a:ea typeface="ＭＳ Ｐゴシック" pitchFamily="-97" charset="-128"/>
              </a:rPr>
              <a:t>7</a:t>
            </a:r>
          </a:p>
        </p:txBody>
      </p:sp>
      <p:sp>
        <p:nvSpPr>
          <p:cNvPr id="44" name="Rektangel 31"/>
          <p:cNvSpPr>
            <a:spLocks noChangeArrowheads="1"/>
          </p:cNvSpPr>
          <p:nvPr/>
        </p:nvSpPr>
        <p:spPr bwMode="auto">
          <a:xfrm>
            <a:off x="962107" y="3527463"/>
            <a:ext cx="3336925" cy="347472"/>
          </a:xfrm>
          <a:prstGeom prst="rect">
            <a:avLst/>
          </a:prstGeom>
          <a:gradFill rotWithShape="1">
            <a:gsLst>
              <a:gs pos="0">
                <a:schemeClr val="bg2"/>
              </a:gs>
              <a:gs pos="100000">
                <a:schemeClr val="tx1"/>
              </a:gs>
            </a:gsLst>
            <a:lin ang="16200000"/>
          </a:gra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da-DK" sz="1200" dirty="0">
              <a:solidFill>
                <a:srgbClr val="FFFFFF"/>
              </a:solidFill>
              <a:latin typeface="Arial" pitchFamily="34" charset="0"/>
              <a:ea typeface="ＭＳ Ｐゴシック" pitchFamily="-97" charset="-128"/>
            </a:endParaRPr>
          </a:p>
        </p:txBody>
      </p:sp>
      <p:sp>
        <p:nvSpPr>
          <p:cNvPr id="45" name="Tekstboks 45"/>
          <p:cNvSpPr txBox="1">
            <a:spLocks noChangeArrowheads="1"/>
          </p:cNvSpPr>
          <p:nvPr/>
        </p:nvSpPr>
        <p:spPr bwMode="auto">
          <a:xfrm>
            <a:off x="997032" y="3567158"/>
            <a:ext cx="3312226" cy="307777"/>
          </a:xfrm>
          <a:prstGeom prst="rect">
            <a:avLst/>
          </a:prstGeom>
          <a:noFill/>
          <a:ln w="9525">
            <a:noFill/>
            <a:miter lim="800000"/>
            <a:headEnd/>
            <a:tailEnd/>
          </a:ln>
        </p:spPr>
        <p:txBody>
          <a:bodyPr wrap="square">
            <a:spAutoFit/>
          </a:bodyPr>
          <a:lstStyle/>
          <a:p>
            <a:r>
              <a:rPr lang="en-US" sz="1400" dirty="0">
                <a:solidFill>
                  <a:srgbClr val="171717"/>
                </a:solidFill>
              </a:rPr>
              <a:t>Learn:	Uncovering the Facts</a:t>
            </a:r>
            <a:endParaRPr lang="da-DK" sz="1400" dirty="0"/>
          </a:p>
        </p:txBody>
      </p:sp>
      <p:sp>
        <p:nvSpPr>
          <p:cNvPr id="46" name="Rektangel 26"/>
          <p:cNvSpPr>
            <a:spLocks noChangeArrowheads="1"/>
          </p:cNvSpPr>
          <p:nvPr/>
        </p:nvSpPr>
        <p:spPr bwMode="auto">
          <a:xfrm>
            <a:off x="586349" y="6083147"/>
            <a:ext cx="344488" cy="344488"/>
          </a:xfrm>
          <a:prstGeom prst="rect">
            <a:avLst/>
          </a:prstGeom>
          <a:gradFill flip="none" rotWithShape="1">
            <a:gsLst>
              <a:gs pos="89000">
                <a:srgbClr val="C00000"/>
              </a:gs>
              <a:gs pos="20000">
                <a:srgbClr val="F50736"/>
              </a:gs>
              <a:gs pos="11000">
                <a:srgbClr val="F50736"/>
              </a:gs>
            </a:gsLst>
            <a:lin ang="16200000" scaled="1"/>
            <a:tileRect/>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indent="-342900" algn="ctr">
              <a:buFont typeface="+mj-lt"/>
              <a:buAutoNum type="arabicPeriod"/>
              <a:defRPr/>
            </a:pPr>
            <a:endParaRPr lang="da-DK" noProof="1">
              <a:solidFill>
                <a:srgbClr val="FFFFFF"/>
              </a:solidFill>
              <a:latin typeface="Arial" pitchFamily="34" charset="0"/>
            </a:endParaRPr>
          </a:p>
        </p:txBody>
      </p:sp>
      <p:sp>
        <p:nvSpPr>
          <p:cNvPr id="47" name="Tekstboks 67"/>
          <p:cNvSpPr txBox="1">
            <a:spLocks noChangeArrowheads="1"/>
          </p:cNvSpPr>
          <p:nvPr/>
        </p:nvSpPr>
        <p:spPr bwMode="auto">
          <a:xfrm>
            <a:off x="586349" y="6149823"/>
            <a:ext cx="347472" cy="347472"/>
          </a:xfrm>
          <a:prstGeom prst="rect">
            <a:avLst/>
          </a:prstGeom>
          <a:noFill/>
          <a:ln w="9525">
            <a:noFill/>
            <a:miter lim="800000"/>
            <a:headEnd/>
            <a:tailEnd/>
          </a:ln>
          <a:effectLst>
            <a:outerShdw blurRad="63500" algn="tl" rotWithShape="0">
              <a:srgbClr val="000000">
                <a:alpha val="74998"/>
              </a:srgbClr>
            </a:outerShdw>
          </a:effectLst>
        </p:spPr>
        <p:txBody>
          <a:bodyPr>
            <a:spAutoFit/>
          </a:bodyPr>
          <a:lstStyle/>
          <a:p>
            <a:pPr algn="ctr">
              <a:defRPr/>
            </a:pPr>
            <a:r>
              <a:rPr lang="da-DK" sz="1200" dirty="0">
                <a:latin typeface="Arial" pitchFamily="34" charset="0"/>
                <a:ea typeface="ＭＳ Ｐゴシック" pitchFamily="-97" charset="-128"/>
              </a:rPr>
              <a:t>8</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76224" y="2989299"/>
            <a:ext cx="7620001" cy="3621051"/>
          </a:xfrm>
        </p:spPr>
        <p:txBody>
          <a:bodyPr/>
          <a:lstStyle/>
          <a:p>
            <a:pPr lvl="1"/>
            <a:r>
              <a:rPr lang="en-US" sz="2000" b="1" dirty="0">
                <a:solidFill>
                  <a:schemeClr val="bg1">
                    <a:lumMod val="10000"/>
                  </a:schemeClr>
                </a:solidFill>
                <a:effectLst>
                  <a:outerShdw blurRad="38100" dist="38100" dir="2700000" algn="tl">
                    <a:srgbClr val="000000">
                      <a:alpha val="43137"/>
                    </a:srgbClr>
                  </a:outerShdw>
                </a:effectLst>
              </a:rPr>
              <a:t>Literally</a:t>
            </a:r>
            <a:r>
              <a:rPr lang="en-US" sz="2000" b="1" dirty="0">
                <a:solidFill>
                  <a:schemeClr val="bg1">
                    <a:lumMod val="10000"/>
                  </a:schemeClr>
                </a:solidFill>
              </a:rPr>
              <a:t>.</a:t>
            </a:r>
            <a:r>
              <a:rPr lang="en-US" sz="2000" dirty="0">
                <a:solidFill>
                  <a:schemeClr val="bg1">
                    <a:lumMod val="10000"/>
                  </a:schemeClr>
                </a:solidFill>
              </a:rPr>
              <a:t> </a:t>
            </a:r>
          </a:p>
          <a:p>
            <a:pPr lvl="1">
              <a:buNone/>
            </a:pPr>
            <a:r>
              <a:rPr lang="en-US" sz="2000" dirty="0">
                <a:solidFill>
                  <a:schemeClr val="bg1">
                    <a:lumMod val="10000"/>
                  </a:schemeClr>
                </a:solidFill>
              </a:rPr>
              <a:t>	We will offer rehabilitation solutions that increase patient and therapist safety, functionality and productivity while decreasing healthcare costs.</a:t>
            </a:r>
          </a:p>
          <a:p>
            <a:pPr lvl="1">
              <a:buNone/>
            </a:pPr>
            <a:endParaRPr lang="en-US" sz="1600" dirty="0">
              <a:solidFill>
                <a:schemeClr val="bg1">
                  <a:lumMod val="10000"/>
                </a:schemeClr>
              </a:solidFill>
            </a:endParaRPr>
          </a:p>
          <a:p>
            <a:pPr lvl="1"/>
            <a:r>
              <a:rPr lang="en-US" sz="2000" b="1" dirty="0">
                <a:solidFill>
                  <a:schemeClr val="bg1">
                    <a:lumMod val="10000"/>
                  </a:schemeClr>
                </a:solidFill>
                <a:effectLst>
                  <a:outerShdw blurRad="38100" dist="38100" dir="2700000" algn="tl">
                    <a:srgbClr val="000000">
                      <a:alpha val="43137"/>
                    </a:srgbClr>
                  </a:outerShdw>
                </a:effectLst>
              </a:rPr>
              <a:t>In Spirit</a:t>
            </a:r>
            <a:r>
              <a:rPr lang="en-US" sz="2000" b="1" dirty="0">
                <a:solidFill>
                  <a:schemeClr val="bg1">
                    <a:lumMod val="10000"/>
                  </a:schemeClr>
                </a:solidFill>
              </a:rPr>
              <a:t>.  </a:t>
            </a:r>
          </a:p>
          <a:p>
            <a:pPr lvl="1">
              <a:buNone/>
            </a:pPr>
            <a:r>
              <a:rPr lang="en-US" sz="2000" b="1" dirty="0">
                <a:solidFill>
                  <a:schemeClr val="bg1">
                    <a:lumMod val="10000"/>
                  </a:schemeClr>
                </a:solidFill>
              </a:rPr>
              <a:t>	</a:t>
            </a:r>
            <a:r>
              <a:rPr lang="en-US" sz="2000" dirty="0">
                <a:solidFill>
                  <a:schemeClr val="bg1">
                    <a:lumMod val="10000"/>
                  </a:schemeClr>
                </a:solidFill>
              </a:rPr>
              <a:t>We live on the leading edge of innovation to create extraordinary customer experiences beyond the material handling world… We will be “A Step Ahead</a:t>
            </a:r>
            <a:r>
              <a:rPr lang="en-US" sz="2000" dirty="0"/>
              <a:t>”</a:t>
            </a:r>
          </a:p>
        </p:txBody>
      </p:sp>
      <p:sp>
        <p:nvSpPr>
          <p:cNvPr id="3" name="Title 2"/>
          <p:cNvSpPr>
            <a:spLocks noGrp="1"/>
          </p:cNvSpPr>
          <p:nvPr>
            <p:ph type="title"/>
          </p:nvPr>
        </p:nvSpPr>
        <p:spPr>
          <a:xfrm>
            <a:off x="0" y="717027"/>
            <a:ext cx="6306128" cy="563562"/>
          </a:xfrm>
        </p:spPr>
        <p:txBody>
          <a:bodyPr/>
          <a:lstStyle/>
          <a:p>
            <a:pPr indent="228600"/>
            <a:r>
              <a:rPr lang="en-US" b="1" noProof="1">
                <a:effectLst>
                  <a:outerShdw blurRad="38100" dist="38100" dir="2700000" algn="tl">
                    <a:srgbClr val="000000">
                      <a:alpha val="43137"/>
                    </a:srgbClr>
                  </a:outerShdw>
                </a:effectLst>
              </a:rPr>
              <a:t>Why</a:t>
            </a:r>
            <a:r>
              <a:rPr lang="en-US" b="1" dirty="0">
                <a:effectLst>
                  <a:outerShdw blurRad="38100" dist="38100" dir="2700000" algn="tl">
                    <a:srgbClr val="000000">
                      <a:alpha val="43137"/>
                    </a:srgbClr>
                  </a:outerShdw>
                </a:effectLst>
              </a:rPr>
              <a:t> Develop a Rehab Product?</a:t>
            </a:r>
            <a:br>
              <a:rPr lang="en-US" dirty="0"/>
            </a:br>
            <a:br>
              <a:rPr lang="en-US" dirty="0"/>
            </a:br>
            <a:endParaRPr lang="en-US" dirty="0"/>
          </a:p>
        </p:txBody>
      </p:sp>
      <p:sp>
        <p:nvSpPr>
          <p:cNvPr id="5" name="Text Placeholder 3"/>
          <p:cNvSpPr txBox="1">
            <a:spLocks/>
          </p:cNvSpPr>
          <p:nvPr/>
        </p:nvSpPr>
        <p:spPr>
          <a:xfrm>
            <a:off x="196731" y="1829679"/>
            <a:ext cx="4384293" cy="512180"/>
          </a:xfrm>
          <a:prstGeom prst="rect">
            <a:avLst/>
          </a:prstGeom>
        </p:spPr>
        <p:txBody>
          <a:bodyPr anchor="b"/>
          <a:lstStyle/>
          <a:p>
            <a:pPr marL="0" marR="0" lvl="0" indent="0" defTabSz="457200" rtl="0" eaLnBrk="1" fontAlgn="base" latinLnBrk="0" hangingPunct="1">
              <a:lnSpc>
                <a:spcPct val="100000"/>
              </a:lnSpc>
              <a:spcBef>
                <a:spcPct val="20000"/>
              </a:spcBef>
              <a:spcAft>
                <a:spcPct val="0"/>
              </a:spcAft>
              <a:buClrTx/>
              <a:buSzTx/>
              <a:buFont typeface="Arial" charset="0"/>
              <a:buNone/>
              <a:tabLst/>
              <a:defRPr/>
            </a:pPr>
            <a:r>
              <a:rPr kumimoji="0" lang="en-US" sz="3000" b="1" i="0" u="none" strike="noStrike" kern="1200" cap="none" spc="0" normalizeH="0" baseline="0" noProof="0" dirty="0">
                <a:ln>
                  <a:noFill/>
                </a:ln>
                <a:solidFill>
                  <a:schemeClr val="bg1">
                    <a:lumMod val="10000"/>
                  </a:schemeClr>
                </a:solidFill>
                <a:effectLst>
                  <a:outerShdw blurRad="38100" dist="38100" dir="2700000" algn="tl">
                    <a:srgbClr val="000000">
                      <a:alpha val="43137"/>
                    </a:srgbClr>
                  </a:outerShdw>
                </a:effectLst>
                <a:uLnTx/>
                <a:uFillTx/>
                <a:latin typeface="Arial" pitchFamily="34" charset="0"/>
                <a:ea typeface="ＭＳ Ｐゴシック" pitchFamily="-97" charset="-128"/>
                <a:cs typeface="+mn-cs"/>
              </a:rPr>
              <a:t>Gorbel’s Vision</a:t>
            </a:r>
          </a:p>
        </p:txBody>
      </p:sp>
      <p:sp>
        <p:nvSpPr>
          <p:cNvPr id="13" name="Rectangle 12"/>
          <p:cNvSpPr/>
          <p:nvPr/>
        </p:nvSpPr>
        <p:spPr>
          <a:xfrm>
            <a:off x="794456" y="2368528"/>
            <a:ext cx="6085961" cy="461665"/>
          </a:xfrm>
          <a:prstGeom prst="rect">
            <a:avLst/>
          </a:prstGeom>
        </p:spPr>
        <p:txBody>
          <a:bodyPr wrap="none">
            <a:spAutoFit/>
          </a:bodyPr>
          <a:lstStyle/>
          <a:p>
            <a:pPr>
              <a:buNone/>
            </a:pPr>
            <a:r>
              <a:rPr lang="en-US" sz="2400" b="1" dirty="0">
                <a:solidFill>
                  <a:schemeClr val="bg1">
                    <a:lumMod val="10000"/>
                  </a:schemeClr>
                </a:solidFill>
              </a:rPr>
              <a:t>We Defy Gravity…A Natural Progression</a:t>
            </a:r>
          </a:p>
        </p:txBody>
      </p:sp>
      <p:pic>
        <p:nvPicPr>
          <p:cNvPr id="15" name="Picture 10" descr="http://www.yahindnews.com/wp-content/uploads/2011/02/0-1.jpg"/>
          <p:cNvPicPr>
            <a:picLocks noChangeAspect="1" noChangeArrowheads="1"/>
          </p:cNvPicPr>
          <p:nvPr/>
        </p:nvPicPr>
        <p:blipFill>
          <a:blip r:embed="rId2">
            <a:lum contrast="30000"/>
          </a:blip>
          <a:srcRect/>
          <a:stretch>
            <a:fillRect/>
          </a:stretch>
        </p:blipFill>
        <p:spPr bwMode="auto">
          <a:xfrm>
            <a:off x="6544479" y="178129"/>
            <a:ext cx="2232560" cy="1674421"/>
          </a:xfrm>
          <a:prstGeom prst="rect">
            <a:avLst/>
          </a:prstGeom>
          <a:noFill/>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9506" y="372527"/>
            <a:ext cx="6306128" cy="563562"/>
          </a:xfrm>
        </p:spPr>
        <p:txBody>
          <a:bodyPr/>
          <a:lstStyle/>
          <a:p>
            <a:r>
              <a:rPr lang="en-US" dirty="0"/>
              <a:t>LEARN</a:t>
            </a:r>
          </a:p>
        </p:txBody>
      </p:sp>
      <p:sp>
        <p:nvSpPr>
          <p:cNvPr id="8" name="Text Placeholder 7"/>
          <p:cNvSpPr>
            <a:spLocks noGrp="1"/>
          </p:cNvSpPr>
          <p:nvPr>
            <p:ph type="body" idx="13"/>
          </p:nvPr>
        </p:nvSpPr>
        <p:spPr>
          <a:xfrm>
            <a:off x="89506" y="927513"/>
            <a:ext cx="6489700" cy="358774"/>
          </a:xfrm>
        </p:spPr>
        <p:txBody>
          <a:bodyPr/>
          <a:lstStyle/>
          <a:p>
            <a:r>
              <a:rPr lang="en-US" sz="2400" dirty="0"/>
              <a:t>Face the Facts</a:t>
            </a:r>
          </a:p>
        </p:txBody>
      </p:sp>
      <p:graphicFrame>
        <p:nvGraphicFramePr>
          <p:cNvPr id="6" name="Diagram 5"/>
          <p:cNvGraphicFramePr/>
          <p:nvPr/>
        </p:nvGraphicFramePr>
        <p:xfrm>
          <a:off x="368135" y="2250392"/>
          <a:ext cx="8490856" cy="42335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Picture 10" descr="http://www.verobeach.com/royalpalm/images/stepup-2-500.jpg"/>
          <p:cNvPicPr>
            <a:picLocks noChangeAspect="1" noChangeArrowheads="1"/>
          </p:cNvPicPr>
          <p:nvPr/>
        </p:nvPicPr>
        <p:blipFill>
          <a:blip r:embed="rId8" cstate="print"/>
          <a:srcRect t="2872" b="4142"/>
          <a:stretch>
            <a:fillRect/>
          </a:stretch>
        </p:blipFill>
        <p:spPr bwMode="auto">
          <a:xfrm>
            <a:off x="7743825" y="657225"/>
            <a:ext cx="1153018" cy="1295400"/>
          </a:xfrm>
          <a:prstGeom prst="rect">
            <a:avLst/>
          </a:prstGeom>
          <a:noFill/>
        </p:spPr>
      </p:pic>
      <p:pic>
        <p:nvPicPr>
          <p:cNvPr id="17" name="Picture 4" descr="http://www.myhearttransplant.net/wp-content/uploads/2010/03/tampa-general-hospital.jpg"/>
          <p:cNvPicPr>
            <a:picLocks noChangeAspect="1" noChangeArrowheads="1"/>
          </p:cNvPicPr>
          <p:nvPr/>
        </p:nvPicPr>
        <p:blipFill>
          <a:blip r:embed="rId9" cstate="print"/>
          <a:srcRect r="27650"/>
          <a:stretch>
            <a:fillRect/>
          </a:stretch>
        </p:blipFill>
        <p:spPr bwMode="auto">
          <a:xfrm>
            <a:off x="6610350" y="857249"/>
            <a:ext cx="1371600" cy="870689"/>
          </a:xfrm>
          <a:prstGeom prst="rect">
            <a:avLst/>
          </a:prstGeom>
          <a:noFill/>
        </p:spPr>
      </p:pic>
      <p:pic>
        <p:nvPicPr>
          <p:cNvPr id="14" name="Picture 16" descr="http://www.triumphhhc.com/images/home-health-aide.jpg"/>
          <p:cNvPicPr>
            <a:picLocks noChangeAspect="1" noChangeArrowheads="1"/>
          </p:cNvPicPr>
          <p:nvPr/>
        </p:nvPicPr>
        <p:blipFill>
          <a:blip r:embed="rId10" cstate="print"/>
          <a:srcRect l="25283"/>
          <a:stretch>
            <a:fillRect/>
          </a:stretch>
        </p:blipFill>
        <p:spPr bwMode="auto">
          <a:xfrm>
            <a:off x="4829175" y="561975"/>
            <a:ext cx="1293223" cy="1371600"/>
          </a:xfrm>
          <a:prstGeom prst="rect">
            <a:avLst/>
          </a:prstGeom>
          <a:noFill/>
        </p:spPr>
      </p:pic>
      <p:pic>
        <p:nvPicPr>
          <p:cNvPr id="16" name="Picture 14" descr="http://www.brentwoodal.com/images/assistedintro.jpg"/>
          <p:cNvPicPr>
            <a:picLocks noChangeAspect="1" noChangeArrowheads="1"/>
          </p:cNvPicPr>
          <p:nvPr/>
        </p:nvPicPr>
        <p:blipFill>
          <a:blip r:embed="rId11" cstate="print"/>
          <a:srcRect/>
          <a:stretch>
            <a:fillRect/>
          </a:stretch>
        </p:blipFill>
        <p:spPr bwMode="auto">
          <a:xfrm>
            <a:off x="5772150" y="257175"/>
            <a:ext cx="1375038" cy="9144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9DE568EF-2A67-4878-A308-1CAF6D7F5E5B}"/>
                                            </p:graphicEl>
                                          </p:spTgt>
                                        </p:tgtEl>
                                        <p:attrNameLst>
                                          <p:attrName>style.visibility</p:attrName>
                                        </p:attrNameLst>
                                      </p:cBhvr>
                                      <p:to>
                                        <p:strVal val="visible"/>
                                      </p:to>
                                    </p:set>
                                    <p:animEffect transition="in" filter="fade">
                                      <p:cBhvr>
                                        <p:cTn id="7" dur="1000"/>
                                        <p:tgtEl>
                                          <p:spTgt spid="6">
                                            <p:graphicEl>
                                              <a:dgm id="{9DE568EF-2A67-4878-A308-1CAF6D7F5E5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F1AA12B0-27DB-4F87-8D90-90E0AD7677CA}"/>
                                            </p:graphicEl>
                                          </p:spTgt>
                                        </p:tgtEl>
                                        <p:attrNameLst>
                                          <p:attrName>style.visibility</p:attrName>
                                        </p:attrNameLst>
                                      </p:cBhvr>
                                      <p:to>
                                        <p:strVal val="visible"/>
                                      </p:to>
                                    </p:set>
                                    <p:animEffect transition="in" filter="fade">
                                      <p:cBhvr>
                                        <p:cTn id="12" dur="1000"/>
                                        <p:tgtEl>
                                          <p:spTgt spid="6">
                                            <p:graphicEl>
                                              <a:dgm id="{F1AA12B0-27DB-4F87-8D90-90E0AD7677CA}"/>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graphicEl>
                                              <a:dgm id="{72155186-DA07-4794-9BCB-788F8B044F94}"/>
                                            </p:graphicEl>
                                          </p:spTgt>
                                        </p:tgtEl>
                                        <p:attrNameLst>
                                          <p:attrName>style.visibility</p:attrName>
                                        </p:attrNameLst>
                                      </p:cBhvr>
                                      <p:to>
                                        <p:strVal val="visible"/>
                                      </p:to>
                                    </p:set>
                                    <p:animEffect transition="in" filter="fade">
                                      <p:cBhvr>
                                        <p:cTn id="17" dur="1000"/>
                                        <p:tgtEl>
                                          <p:spTgt spid="6">
                                            <p:graphicEl>
                                              <a:dgm id="{72155186-DA07-4794-9BCB-788F8B044F94}"/>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graphicEl>
                                              <a:dgm id="{61419EA2-1E85-47F0-9A05-20444A40BBAF}"/>
                                            </p:graphicEl>
                                          </p:spTgt>
                                        </p:tgtEl>
                                        <p:attrNameLst>
                                          <p:attrName>style.visibility</p:attrName>
                                        </p:attrNameLst>
                                      </p:cBhvr>
                                      <p:to>
                                        <p:strVal val="visible"/>
                                      </p:to>
                                    </p:set>
                                    <p:animEffect transition="in" filter="fade">
                                      <p:cBhvr>
                                        <p:cTn id="22" dur="1000"/>
                                        <p:tgtEl>
                                          <p:spTgt spid="6">
                                            <p:graphicEl>
                                              <a:dgm id="{61419EA2-1E85-47F0-9A05-20444A40BBAF}"/>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
                                            <p:graphicEl>
                                              <a:dgm id="{FFCDA4C7-5F9B-45A2-BFB3-F4561E30ACFF}"/>
                                            </p:graphicEl>
                                          </p:spTgt>
                                        </p:tgtEl>
                                        <p:attrNameLst>
                                          <p:attrName>style.visibility</p:attrName>
                                        </p:attrNameLst>
                                      </p:cBhvr>
                                      <p:to>
                                        <p:strVal val="visible"/>
                                      </p:to>
                                    </p:set>
                                    <p:animEffect transition="in" filter="fade">
                                      <p:cBhvr>
                                        <p:cTn id="27" dur="1000"/>
                                        <p:tgtEl>
                                          <p:spTgt spid="6">
                                            <p:graphicEl>
                                              <a:dgm id="{FFCDA4C7-5F9B-45A2-BFB3-F4561E30ACFF}"/>
                                            </p:graphic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graphicEl>
                                              <a:dgm id="{00C519D3-8FD9-4356-A7B8-50CAC4A44F11}"/>
                                            </p:graphicEl>
                                          </p:spTgt>
                                        </p:tgtEl>
                                        <p:attrNameLst>
                                          <p:attrName>style.visibility</p:attrName>
                                        </p:attrNameLst>
                                      </p:cBhvr>
                                      <p:to>
                                        <p:strVal val="visible"/>
                                      </p:to>
                                    </p:set>
                                    <p:animEffect transition="in" filter="fade">
                                      <p:cBhvr>
                                        <p:cTn id="32" dur="1000"/>
                                        <p:tgtEl>
                                          <p:spTgt spid="6">
                                            <p:graphicEl>
                                              <a:dgm id="{00C519D3-8FD9-4356-A7B8-50CAC4A44F11}"/>
                                            </p:graphic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6">
                                            <p:graphicEl>
                                              <a:dgm id="{5B0966D8-823E-4E5C-B581-4A75B00CB339}"/>
                                            </p:graphicEl>
                                          </p:spTgt>
                                        </p:tgtEl>
                                        <p:attrNameLst>
                                          <p:attrName>style.visibility</p:attrName>
                                        </p:attrNameLst>
                                      </p:cBhvr>
                                      <p:to>
                                        <p:strVal val="visible"/>
                                      </p:to>
                                    </p:set>
                                    <p:animEffect transition="in" filter="fade">
                                      <p:cBhvr>
                                        <p:cTn id="37" dur="1000"/>
                                        <p:tgtEl>
                                          <p:spTgt spid="6">
                                            <p:graphicEl>
                                              <a:dgm id="{5B0966D8-823E-4E5C-B581-4A75B00CB339}"/>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
                                            <p:graphicEl>
                                              <a:dgm id="{8B48DB8A-B7D8-4700-B1E5-F82CD7A9BDC3}"/>
                                            </p:graphicEl>
                                          </p:spTgt>
                                        </p:tgtEl>
                                        <p:attrNameLst>
                                          <p:attrName>style.visibility</p:attrName>
                                        </p:attrNameLst>
                                      </p:cBhvr>
                                      <p:to>
                                        <p:strVal val="visible"/>
                                      </p:to>
                                    </p:set>
                                    <p:animEffect transition="in" filter="fade">
                                      <p:cBhvr>
                                        <p:cTn id="42" dur="1000"/>
                                        <p:tgtEl>
                                          <p:spTgt spid="6">
                                            <p:graphicEl>
                                              <a:dgm id="{8B48DB8A-B7D8-4700-B1E5-F82CD7A9BDC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75156" y="402711"/>
            <a:ext cx="6306128" cy="563562"/>
          </a:xfrm>
        </p:spPr>
        <p:txBody>
          <a:bodyPr/>
          <a:lstStyle/>
          <a:p>
            <a:r>
              <a:rPr lang="en-US" b="1" dirty="0">
                <a:effectLst>
                  <a:outerShdw blurRad="38100" dist="38100" dir="2700000" algn="tl">
                    <a:srgbClr val="000000">
                      <a:alpha val="43137"/>
                    </a:srgbClr>
                  </a:outerShdw>
                </a:effectLst>
              </a:rPr>
              <a:t>LEARN </a:t>
            </a:r>
          </a:p>
        </p:txBody>
      </p:sp>
      <p:sp>
        <p:nvSpPr>
          <p:cNvPr id="4" name="Text Placeholder 3"/>
          <p:cNvSpPr>
            <a:spLocks noGrp="1"/>
          </p:cNvSpPr>
          <p:nvPr>
            <p:ph type="body" idx="13"/>
          </p:nvPr>
        </p:nvSpPr>
        <p:spPr>
          <a:xfrm>
            <a:off x="175450" y="1860963"/>
            <a:ext cx="6489700" cy="358774"/>
          </a:xfrm>
        </p:spPr>
        <p:txBody>
          <a:bodyPr/>
          <a:lstStyle/>
          <a:p>
            <a:r>
              <a:rPr lang="en-US" sz="3000" dirty="0">
                <a:solidFill>
                  <a:schemeClr val="bg1">
                    <a:lumMod val="10000"/>
                  </a:schemeClr>
                </a:solidFill>
                <a:effectLst>
                  <a:outerShdw blurRad="38100" dist="38100" dir="2700000" algn="tl">
                    <a:srgbClr val="000000">
                      <a:alpha val="43137"/>
                    </a:srgbClr>
                  </a:outerShdw>
                </a:effectLst>
              </a:rPr>
              <a:t>Where is the Greatest Need?</a:t>
            </a:r>
          </a:p>
        </p:txBody>
      </p:sp>
      <p:sp>
        <p:nvSpPr>
          <p:cNvPr id="5" name="TextBox 4"/>
          <p:cNvSpPr txBox="1"/>
          <p:nvPr/>
        </p:nvSpPr>
        <p:spPr>
          <a:xfrm>
            <a:off x="314447" y="2613665"/>
            <a:ext cx="4390903" cy="2308324"/>
          </a:xfrm>
          <a:prstGeom prst="rect">
            <a:avLst/>
          </a:prstGeom>
          <a:noFill/>
        </p:spPr>
        <p:txBody>
          <a:bodyPr wrap="square" rtlCol="0">
            <a:spAutoFit/>
          </a:bodyPr>
          <a:lstStyle/>
          <a:p>
            <a:pPr>
              <a:buFont typeface="Wingdings" pitchFamily="2" charset="2"/>
              <a:buChar char="q"/>
            </a:pPr>
            <a:r>
              <a:rPr lang="en-US" dirty="0">
                <a:solidFill>
                  <a:srgbClr val="000000"/>
                </a:solidFill>
              </a:rPr>
              <a:t> STROKE</a:t>
            </a:r>
          </a:p>
          <a:p>
            <a:pPr>
              <a:buFont typeface="Wingdings" pitchFamily="2" charset="2"/>
              <a:buChar char="q"/>
            </a:pPr>
            <a:r>
              <a:rPr lang="en-US" dirty="0">
                <a:solidFill>
                  <a:srgbClr val="000000"/>
                </a:solidFill>
              </a:rPr>
              <a:t> TRAUMATIC BRAIN INJURY</a:t>
            </a:r>
          </a:p>
          <a:p>
            <a:pPr>
              <a:buFont typeface="Wingdings" pitchFamily="2" charset="2"/>
              <a:buChar char="q"/>
            </a:pPr>
            <a:r>
              <a:rPr lang="en-US" dirty="0">
                <a:solidFill>
                  <a:srgbClr val="000000"/>
                </a:solidFill>
              </a:rPr>
              <a:t> ORTHOPAEDIC SURGERIES</a:t>
            </a:r>
          </a:p>
          <a:p>
            <a:pPr>
              <a:buFont typeface="Wingdings" pitchFamily="2" charset="2"/>
              <a:buChar char="q"/>
            </a:pPr>
            <a:r>
              <a:rPr lang="en-US" dirty="0">
                <a:solidFill>
                  <a:srgbClr val="000000"/>
                </a:solidFill>
              </a:rPr>
              <a:t> SPINAL CORD INJURY</a:t>
            </a:r>
          </a:p>
          <a:p>
            <a:pPr>
              <a:buFont typeface="Wingdings" pitchFamily="2" charset="2"/>
              <a:buChar char="q"/>
            </a:pPr>
            <a:r>
              <a:rPr lang="en-US" dirty="0">
                <a:solidFill>
                  <a:srgbClr val="000000"/>
                </a:solidFill>
              </a:rPr>
              <a:t> AMPUTATION</a:t>
            </a:r>
          </a:p>
          <a:p>
            <a:pPr>
              <a:buFont typeface="Wingdings" pitchFamily="2" charset="2"/>
              <a:buChar char="q"/>
            </a:pPr>
            <a:r>
              <a:rPr lang="en-US" dirty="0">
                <a:solidFill>
                  <a:srgbClr val="000000"/>
                </a:solidFill>
              </a:rPr>
              <a:t> PARKINSON’S</a:t>
            </a:r>
          </a:p>
          <a:p>
            <a:pPr>
              <a:buFont typeface="Wingdings" pitchFamily="2" charset="2"/>
              <a:buChar char="q"/>
            </a:pPr>
            <a:r>
              <a:rPr lang="en-US" dirty="0">
                <a:solidFill>
                  <a:schemeClr val="bg1">
                    <a:lumMod val="10000"/>
                  </a:schemeClr>
                </a:solidFill>
              </a:rPr>
              <a:t> CEREBRAL PALSY </a:t>
            </a:r>
          </a:p>
          <a:p>
            <a:pPr>
              <a:buFont typeface="Wingdings" pitchFamily="2" charset="2"/>
              <a:buChar char="q"/>
            </a:pPr>
            <a:r>
              <a:rPr lang="en-US" dirty="0">
                <a:solidFill>
                  <a:schemeClr val="bg1">
                    <a:lumMod val="10000"/>
                  </a:schemeClr>
                </a:solidFill>
              </a:rPr>
              <a:t> MULTIPLE SCLEROSIS</a:t>
            </a:r>
          </a:p>
        </p:txBody>
      </p:sp>
      <p:pic>
        <p:nvPicPr>
          <p:cNvPr id="1026" name="Picture 2" descr="http://www.clker.com/cliparts/z/g/U/q/e/l/check-mark-hi.png"/>
          <p:cNvPicPr>
            <a:picLocks noChangeAspect="1" noChangeArrowheads="1"/>
          </p:cNvPicPr>
          <p:nvPr/>
        </p:nvPicPr>
        <p:blipFill>
          <a:blip r:embed="rId2"/>
          <a:srcRect/>
          <a:stretch>
            <a:fillRect/>
          </a:stretch>
        </p:blipFill>
        <p:spPr bwMode="auto">
          <a:xfrm>
            <a:off x="403061" y="2533769"/>
            <a:ext cx="328203" cy="304682"/>
          </a:xfrm>
          <a:prstGeom prst="rect">
            <a:avLst/>
          </a:prstGeom>
          <a:noFill/>
        </p:spPr>
      </p:pic>
      <p:pic>
        <p:nvPicPr>
          <p:cNvPr id="8" name="Picture 6" descr="http://hcplive.com/media/webexclusives/ee3853122d0e405f560e88f0d24c0e19.jpg"/>
          <p:cNvPicPr>
            <a:picLocks noChangeAspect="1" noChangeArrowheads="1"/>
          </p:cNvPicPr>
          <p:nvPr/>
        </p:nvPicPr>
        <p:blipFill>
          <a:blip r:embed="rId3"/>
          <a:srcRect/>
          <a:stretch>
            <a:fillRect/>
          </a:stretch>
        </p:blipFill>
        <p:spPr bwMode="auto">
          <a:xfrm>
            <a:off x="6697683" y="225634"/>
            <a:ext cx="2090057" cy="2133600"/>
          </a:xfrm>
          <a:prstGeom prst="rect">
            <a:avLst/>
          </a:prstGeom>
          <a:ln w="9525" cap="sq">
            <a:noFill/>
            <a:miter lim="800000"/>
          </a:ln>
          <a:effectLst>
            <a:outerShdw blurRad="57150" dist="50800" dir="2700000" algn="tl" rotWithShape="0">
              <a:srgbClr val="000000">
                <a:alpha val="40000"/>
              </a:srgbClr>
            </a:outerShdw>
          </a:effectLst>
        </p:spPr>
      </p:pic>
      <p:sp>
        <p:nvSpPr>
          <p:cNvPr id="9" name="Text Placeholder 3"/>
          <p:cNvSpPr txBox="1">
            <a:spLocks/>
          </p:cNvSpPr>
          <p:nvPr/>
        </p:nvSpPr>
        <p:spPr>
          <a:xfrm>
            <a:off x="75156" y="958563"/>
            <a:ext cx="4212975" cy="358774"/>
          </a:xfrm>
          <a:prstGeom prst="rect">
            <a:avLst/>
          </a:prstGeom>
        </p:spPr>
        <p:txBody>
          <a:bodyPr anchor="b"/>
          <a:lstStyle/>
          <a:p>
            <a:pPr marL="0" marR="0" lvl="0" indent="0" algn="l" defTabSz="457200" rtl="0" eaLnBrk="0" fontAlgn="base" latinLnBrk="0" hangingPunct="0">
              <a:lnSpc>
                <a:spcPct val="100000"/>
              </a:lnSpc>
              <a:spcBef>
                <a:spcPct val="20000"/>
              </a:spcBef>
              <a:spcAft>
                <a:spcPct val="0"/>
              </a:spcAft>
              <a:buClrTx/>
              <a:buSzTx/>
              <a:buFont typeface="Arial" charset="0"/>
              <a:buNone/>
              <a:tabLst/>
              <a:defRPr/>
            </a:pPr>
            <a:r>
              <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itchFamily="34" charset="0"/>
                <a:ea typeface="ＭＳ Ｐゴシック" pitchFamily="-97" charset="-128"/>
                <a:cs typeface="+mn-cs"/>
              </a:rPr>
              <a:t>Patients</a:t>
            </a:r>
            <a:r>
              <a:rPr kumimoji="0" lang="en-US" sz="2400" b="1" i="0" u="none" strike="noStrike" kern="1200" cap="none" spc="0" normalizeH="0" noProof="0" dirty="0">
                <a:ln>
                  <a:noFill/>
                </a:ln>
                <a:solidFill>
                  <a:schemeClr val="tx1"/>
                </a:solidFill>
                <a:effectLst>
                  <a:outerShdw blurRad="38100" dist="38100" dir="2700000" algn="tl">
                    <a:srgbClr val="000000">
                      <a:alpha val="43137"/>
                    </a:srgbClr>
                  </a:outerShdw>
                </a:effectLst>
                <a:uLnTx/>
                <a:uFillTx/>
                <a:latin typeface="Arial" pitchFamily="34" charset="0"/>
                <a:ea typeface="ＭＳ Ｐゴシック" pitchFamily="-97" charset="-128"/>
                <a:cs typeface="+mn-cs"/>
              </a:rPr>
              <a:t> in Need</a:t>
            </a:r>
            <a:endParaRPr kumimoji="0" 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Arial" pitchFamily="34" charset="0"/>
              <a:ea typeface="ＭＳ Ｐゴシック" pitchFamily="-97" charset="-128"/>
              <a:cs typeface="+mn-cs"/>
            </a:endParaRPr>
          </a:p>
        </p:txBody>
      </p:sp>
      <p:sp>
        <p:nvSpPr>
          <p:cNvPr id="13" name="Rounded Rectangle 12"/>
          <p:cNvSpPr/>
          <p:nvPr/>
        </p:nvSpPr>
        <p:spPr>
          <a:xfrm>
            <a:off x="323231" y="5618514"/>
            <a:ext cx="8419606" cy="8787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a:off x="393487" y="5737266"/>
            <a:ext cx="8337474" cy="523220"/>
          </a:xfrm>
          <a:prstGeom prst="rect">
            <a:avLst/>
          </a:prstGeom>
        </p:spPr>
        <p:txBody>
          <a:bodyPr wrap="square">
            <a:spAutoFit/>
          </a:bodyPr>
          <a:lstStyle/>
          <a:p>
            <a:pPr algn="ctr">
              <a:buClr>
                <a:srgbClr val="FF0000"/>
              </a:buClr>
            </a:pPr>
            <a:r>
              <a:rPr lang="en-US" sz="1400" b="1" dirty="0">
                <a:solidFill>
                  <a:schemeClr val="bg1">
                    <a:lumMod val="10000"/>
                  </a:schemeClr>
                </a:solidFill>
              </a:rPr>
              <a:t>Current statistics indicate that there are over 4MM people in the US who have survived a stroke; 40% experience moderate to severe impairments and require special therapies on a daily basis.</a:t>
            </a:r>
          </a:p>
        </p:txBody>
      </p:sp>
      <p:pic>
        <p:nvPicPr>
          <p:cNvPr id="15" name="Picture 4" descr="United States - Stroke: Hospitalizations (Viewed by Total)"/>
          <p:cNvPicPr>
            <a:picLocks noChangeAspect="1" noChangeArrowheads="1"/>
          </p:cNvPicPr>
          <p:nvPr/>
        </p:nvPicPr>
        <p:blipFill>
          <a:blip r:embed="rId4"/>
          <a:srcRect/>
          <a:stretch>
            <a:fillRect/>
          </a:stretch>
        </p:blipFill>
        <p:spPr bwMode="auto">
          <a:xfrm>
            <a:off x="4880721" y="2541690"/>
            <a:ext cx="2057400" cy="1714500"/>
          </a:xfrm>
          <a:prstGeom prst="rect">
            <a:avLst/>
          </a:prstGeom>
          <a:noFill/>
        </p:spPr>
      </p:pic>
      <p:pic>
        <p:nvPicPr>
          <p:cNvPr id="16" name="Picture 2" descr="Sentinel Sites - Stroke: Quality of care -- Rehabilitation assessment (Viewed by Total)"/>
          <p:cNvPicPr>
            <a:picLocks noChangeAspect="1" noChangeArrowheads="1"/>
          </p:cNvPicPr>
          <p:nvPr/>
        </p:nvPicPr>
        <p:blipFill>
          <a:blip r:embed="rId5"/>
          <a:srcRect/>
          <a:stretch>
            <a:fillRect/>
          </a:stretch>
        </p:blipFill>
        <p:spPr bwMode="auto">
          <a:xfrm>
            <a:off x="6470320" y="3770414"/>
            <a:ext cx="2057400" cy="1714500"/>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fade">
                                      <p:cBhvr>
                                        <p:cTn id="10" dur="2000"/>
                                        <p:tgtEl>
                                          <p:spTgt spid="1026"/>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20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20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20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3" grpId="0" animBg="1"/>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2630" y="398752"/>
            <a:ext cx="6306128" cy="563562"/>
          </a:xfrm>
        </p:spPr>
        <p:txBody>
          <a:bodyPr/>
          <a:lstStyle/>
          <a:p>
            <a:r>
              <a:rPr lang="en-US" dirty="0"/>
              <a:t>LEARN</a:t>
            </a:r>
          </a:p>
        </p:txBody>
      </p:sp>
      <p:sp>
        <p:nvSpPr>
          <p:cNvPr id="4" name="Text Placeholder 3"/>
          <p:cNvSpPr>
            <a:spLocks noGrp="1"/>
          </p:cNvSpPr>
          <p:nvPr>
            <p:ph type="body" idx="13"/>
          </p:nvPr>
        </p:nvSpPr>
        <p:spPr>
          <a:xfrm>
            <a:off x="62630" y="920463"/>
            <a:ext cx="4774950" cy="358774"/>
          </a:xfrm>
        </p:spPr>
        <p:txBody>
          <a:bodyPr/>
          <a:lstStyle/>
          <a:p>
            <a:r>
              <a:rPr lang="en-US" dirty="0">
                <a:effectLst>
                  <a:outerShdw blurRad="38100" dist="38100" dir="2700000" algn="tl">
                    <a:srgbClr val="000000">
                      <a:alpha val="43137"/>
                    </a:srgbClr>
                  </a:outerShdw>
                </a:effectLst>
              </a:rPr>
              <a:t>The </a:t>
            </a:r>
            <a:r>
              <a:rPr lang="en-US" sz="2400" dirty="0">
                <a:effectLst>
                  <a:outerShdw blurRad="38100" dist="38100" dir="2700000" algn="tl">
                    <a:srgbClr val="000000">
                      <a:alpha val="43137"/>
                    </a:srgbClr>
                  </a:outerShdw>
                </a:effectLst>
              </a:rPr>
              <a:t>far-reaching</a:t>
            </a:r>
            <a:r>
              <a:rPr lang="en-US" dirty="0">
                <a:effectLst>
                  <a:outerShdw blurRad="38100" dist="38100" dir="2700000" algn="tl">
                    <a:srgbClr val="000000">
                      <a:alpha val="43137"/>
                    </a:srgbClr>
                  </a:outerShdw>
                </a:effectLst>
              </a:rPr>
              <a:t> effects</a:t>
            </a:r>
          </a:p>
        </p:txBody>
      </p:sp>
      <p:pic>
        <p:nvPicPr>
          <p:cNvPr id="5" name="Picture 2" descr="Stroke Density Map">
            <a:hlinkClick r:id="rId2"/>
          </p:cNvPr>
          <p:cNvPicPr>
            <a:picLocks noChangeAspect="1" noChangeArrowheads="1"/>
          </p:cNvPicPr>
          <p:nvPr/>
        </p:nvPicPr>
        <p:blipFill>
          <a:blip r:embed="rId3"/>
          <a:srcRect/>
          <a:stretch>
            <a:fillRect/>
          </a:stretch>
        </p:blipFill>
        <p:spPr bwMode="auto">
          <a:xfrm>
            <a:off x="5145857" y="778204"/>
            <a:ext cx="3408218" cy="1662546"/>
          </a:xfrm>
          <a:prstGeom prst="rect">
            <a:avLst/>
          </a:prstGeom>
          <a:noFill/>
          <a:ln>
            <a:solidFill>
              <a:schemeClr val="bg1">
                <a:lumMod val="10000"/>
              </a:schemeClr>
            </a:solidFill>
          </a:ln>
        </p:spPr>
      </p:pic>
      <p:sp>
        <p:nvSpPr>
          <p:cNvPr id="6" name="Content Placeholder 5"/>
          <p:cNvSpPr>
            <a:spLocks noGrp="1"/>
          </p:cNvSpPr>
          <p:nvPr>
            <p:ph idx="1"/>
          </p:nvPr>
        </p:nvSpPr>
        <p:spPr>
          <a:xfrm>
            <a:off x="213752" y="1934064"/>
            <a:ext cx="8692742" cy="1818531"/>
          </a:xfrm>
        </p:spPr>
        <p:txBody>
          <a:bodyPr/>
          <a:lstStyle/>
          <a:p>
            <a:pPr>
              <a:buClr>
                <a:srgbClr val="FF0000"/>
              </a:buClr>
              <a:buNone/>
            </a:pPr>
            <a:r>
              <a:rPr lang="en-US" sz="1800" b="1" dirty="0"/>
              <a:t>15 million WW suffer a stroke each year</a:t>
            </a:r>
          </a:p>
          <a:p>
            <a:pPr marL="285750" lvl="1"/>
            <a:r>
              <a:rPr lang="en-US" sz="1800" dirty="0">
                <a:solidFill>
                  <a:schemeClr val="bg1">
                    <a:lumMod val="10000"/>
                  </a:schemeClr>
                </a:solidFill>
              </a:rPr>
              <a:t>5 million need rehabilitation</a:t>
            </a:r>
          </a:p>
          <a:p>
            <a:pPr marL="285750" lvl="1"/>
            <a:r>
              <a:rPr lang="en-US" sz="1800" dirty="0"/>
              <a:t>40% or 20,000 Canadians are left disabled; needing rehabilitation</a:t>
            </a:r>
          </a:p>
          <a:p>
            <a:pPr marL="285750" lvl="1"/>
            <a:r>
              <a:rPr lang="en-US" sz="1800" dirty="0"/>
              <a:t>Stroke is the biggest cause of adult disability in European Nations</a:t>
            </a:r>
          </a:p>
          <a:p>
            <a:pPr marL="285750" lvl="1"/>
            <a:r>
              <a:rPr lang="en-US" sz="1800" dirty="0"/>
              <a:t>Stroke is increasingly prevalent in India &amp; China</a:t>
            </a:r>
          </a:p>
          <a:p>
            <a:pPr lvl="1">
              <a:buNone/>
            </a:pPr>
            <a:endParaRPr lang="en-US" sz="1700" dirty="0"/>
          </a:p>
          <a:p>
            <a:pPr lvl="1"/>
            <a:endParaRPr lang="en-US" sz="1700" dirty="0"/>
          </a:p>
          <a:p>
            <a:endParaRPr lang="en-US" sz="2100" dirty="0"/>
          </a:p>
        </p:txBody>
      </p:sp>
      <p:sp>
        <p:nvSpPr>
          <p:cNvPr id="7" name="Rectangle 6"/>
          <p:cNvSpPr/>
          <p:nvPr/>
        </p:nvSpPr>
        <p:spPr>
          <a:xfrm>
            <a:off x="0" y="6381197"/>
            <a:ext cx="1578058" cy="239296"/>
          </a:xfrm>
          <a:prstGeom prst="rect">
            <a:avLst/>
          </a:prstGeom>
        </p:spPr>
        <p:txBody>
          <a:bodyPr wrap="square">
            <a:spAutoFit/>
          </a:bodyPr>
          <a:lstStyle/>
          <a:p>
            <a:r>
              <a:rPr lang="en-US" sz="900" u="sng" dirty="0">
                <a:solidFill>
                  <a:srgbClr val="92D050"/>
                </a:solidFill>
              </a:rPr>
              <a:t>World Health Organization</a:t>
            </a:r>
          </a:p>
        </p:txBody>
      </p:sp>
      <p:pic>
        <p:nvPicPr>
          <p:cNvPr id="8" name="Picture 2" descr="Stroke Statistics Map"/>
          <p:cNvPicPr>
            <a:picLocks noChangeAspect="1" noChangeArrowheads="1"/>
          </p:cNvPicPr>
          <p:nvPr/>
        </p:nvPicPr>
        <p:blipFill>
          <a:blip r:embed="rId4"/>
          <a:srcRect/>
          <a:stretch>
            <a:fillRect/>
          </a:stretch>
        </p:blipFill>
        <p:spPr bwMode="auto">
          <a:xfrm>
            <a:off x="313830" y="4248150"/>
            <a:ext cx="2363189" cy="1717089"/>
          </a:xfrm>
          <a:prstGeom prst="rect">
            <a:avLst/>
          </a:prstGeom>
          <a:noFill/>
          <a:ln>
            <a:solidFill>
              <a:schemeClr val="bg1">
                <a:lumMod val="10000"/>
              </a:schemeClr>
            </a:solidFill>
          </a:ln>
        </p:spPr>
      </p:pic>
      <p:sp>
        <p:nvSpPr>
          <p:cNvPr id="11" name="Content Placeholder 5"/>
          <p:cNvSpPr txBox="1">
            <a:spLocks/>
          </p:cNvSpPr>
          <p:nvPr/>
        </p:nvSpPr>
        <p:spPr>
          <a:xfrm>
            <a:off x="2695575" y="4392759"/>
            <a:ext cx="7067550" cy="1818531"/>
          </a:xfrm>
          <a:prstGeom prst="rect">
            <a:avLst/>
          </a:prstGeom>
        </p:spPr>
        <p:txBody>
          <a:bodyPr/>
          <a:lstStyle/>
          <a:p>
            <a:pPr marL="0" lvl="1">
              <a:buClr>
                <a:srgbClr val="FF0000"/>
              </a:buClr>
            </a:pPr>
            <a:r>
              <a:rPr lang="en-US" b="1" dirty="0">
                <a:solidFill>
                  <a:schemeClr val="bg1">
                    <a:lumMod val="10000"/>
                  </a:schemeClr>
                </a:solidFill>
              </a:rPr>
              <a:t>Someone in the U.S. has a stroke </a:t>
            </a:r>
            <a:r>
              <a:rPr lang="en-US" b="1" u="sng" dirty="0">
                <a:solidFill>
                  <a:schemeClr val="bg1">
                    <a:lumMod val="10000"/>
                  </a:schemeClr>
                </a:solidFill>
              </a:rPr>
              <a:t>every 40 seconds</a:t>
            </a:r>
          </a:p>
          <a:p>
            <a:pPr marL="285750" indent="-285750">
              <a:spcBef>
                <a:spcPct val="20000"/>
              </a:spcBef>
              <a:buFont typeface="Arial" charset="0"/>
              <a:buChar char="–"/>
            </a:pPr>
            <a:r>
              <a:rPr kumimoji="0" lang="en-US" b="0" i="0" u="none" strike="noStrike" kern="1200" cap="none" spc="0" normalizeH="0" baseline="0" noProof="0" dirty="0">
                <a:ln>
                  <a:noFill/>
                </a:ln>
                <a:solidFill>
                  <a:schemeClr val="bg1">
                    <a:lumMod val="10000"/>
                  </a:schemeClr>
                </a:solidFill>
                <a:effectLst/>
                <a:uLnTx/>
                <a:uFillTx/>
                <a:latin typeface="Arial" pitchFamily="34" charset="0"/>
                <a:ea typeface="ＭＳ Ｐゴシック" pitchFamily="-97" charset="-128"/>
                <a:cs typeface="+mn-cs"/>
              </a:rPr>
              <a:t>Stroke is the leading cause of disability in the US</a:t>
            </a:r>
          </a:p>
          <a:p>
            <a:pPr marL="285750" indent="-285750">
              <a:spcBef>
                <a:spcPct val="20000"/>
              </a:spcBef>
              <a:buFont typeface="Arial" charset="0"/>
              <a:buChar char="–"/>
            </a:pPr>
            <a:r>
              <a:rPr lang="en-US" dirty="0">
                <a:solidFill>
                  <a:srgbClr val="000000"/>
                </a:solidFill>
                <a:latin typeface="Arial" pitchFamily="34" charset="0"/>
                <a:ea typeface="ＭＳ Ｐゴシック" pitchFamily="-97" charset="-128"/>
              </a:rPr>
              <a:t>60% or 40,000 Americans will need rehab each year</a:t>
            </a:r>
            <a:endParaRPr kumimoji="0" lang="en-US"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endParaRPr>
          </a:p>
          <a:p>
            <a:pPr marL="285750" indent="-285750">
              <a:spcBef>
                <a:spcPct val="20000"/>
              </a:spcBef>
              <a:buFont typeface="Arial" charset="0"/>
              <a:buChar char="–"/>
              <a:defRPr/>
            </a:pPr>
            <a:r>
              <a:rPr lang="en-US" dirty="0">
                <a:solidFill>
                  <a:srgbClr val="000000"/>
                </a:solidFill>
                <a:latin typeface="Arial" pitchFamily="34" charset="0"/>
                <a:ea typeface="ＭＳ Ｐゴシック" pitchFamily="-97" charset="-128"/>
              </a:rPr>
              <a:t>Stroke can and does occur at any age – 25% under 65</a:t>
            </a:r>
          </a:p>
          <a:p>
            <a:pPr marL="285750" indent="-285750">
              <a:spcBef>
                <a:spcPct val="20000"/>
              </a:spcBef>
              <a:buFont typeface="Arial" charset="0"/>
              <a:buChar char="–"/>
            </a:pPr>
            <a:r>
              <a:rPr kumimoji="0" lang="en-US"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rPr>
              <a:t>13% of 40MM elderly Americans</a:t>
            </a:r>
            <a:r>
              <a:rPr kumimoji="0" lang="en-US" b="0" i="0" u="none" strike="noStrike" kern="1200" cap="none" spc="0" normalizeH="0" noProof="0" dirty="0">
                <a:ln>
                  <a:noFill/>
                </a:ln>
                <a:solidFill>
                  <a:srgbClr val="000000"/>
                </a:solidFill>
                <a:effectLst/>
                <a:uLnTx/>
                <a:uFillTx/>
                <a:latin typeface="Arial" pitchFamily="34" charset="0"/>
                <a:ea typeface="ＭＳ Ｐゴシック" pitchFamily="-97" charset="-128"/>
                <a:cs typeface="+mn-cs"/>
              </a:rPr>
              <a:t> are at risk of stroke</a:t>
            </a:r>
            <a:r>
              <a:rPr kumimoji="0" lang="en-US"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rPr>
              <a:t> </a:t>
            </a:r>
          </a:p>
          <a:p>
            <a:pPr marL="742950" marR="0" lvl="1" indent="-285750" algn="l" defTabSz="457200" rtl="0" eaLnBrk="1" fontAlgn="base" latinLnBrk="0" hangingPunct="1">
              <a:lnSpc>
                <a:spcPct val="100000"/>
              </a:lnSpc>
              <a:spcBef>
                <a:spcPct val="20000"/>
              </a:spcBef>
              <a:spcAft>
                <a:spcPct val="0"/>
              </a:spcAft>
              <a:buClrTx/>
              <a:buSzTx/>
              <a:buFont typeface="Arial" charset="0"/>
              <a:buNone/>
              <a:tabLst/>
              <a:defRPr/>
            </a:pPr>
            <a:endParaRPr kumimoji="0" lang="en-US" sz="1700"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endParaRPr>
          </a:p>
          <a:p>
            <a:pPr marL="742950" marR="0" lvl="1" indent="-28575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1700"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endParaRPr>
          </a:p>
          <a:p>
            <a:pPr marL="342900" marR="0" lvl="0" indent="-342900" algn="l" defTabSz="457200" rtl="0" eaLnBrk="1" fontAlgn="base" latinLnBrk="0" hangingPunct="1">
              <a:lnSpc>
                <a:spcPct val="100000"/>
              </a:lnSpc>
              <a:spcBef>
                <a:spcPct val="20000"/>
              </a:spcBef>
              <a:spcAft>
                <a:spcPct val="0"/>
              </a:spcAft>
              <a:buClrTx/>
              <a:buSzTx/>
              <a:buFont typeface="Arial" charset="0"/>
              <a:buChar char="•"/>
              <a:tabLst/>
              <a:defRPr/>
            </a:pPr>
            <a:endParaRPr kumimoji="0" lang="en-US" sz="2100" b="0" i="0" u="none" strike="noStrike" kern="1200" cap="none" spc="0" normalizeH="0" baseline="0" noProof="0" dirty="0">
              <a:ln>
                <a:noFill/>
              </a:ln>
              <a:solidFill>
                <a:srgbClr val="000000"/>
              </a:solidFill>
              <a:effectLst/>
              <a:uLnTx/>
              <a:uFillTx/>
              <a:latin typeface="Arial" pitchFamily="34" charset="0"/>
              <a:ea typeface="ＭＳ Ｐゴシック" pitchFamily="-97" charset="-128"/>
              <a:cs typeface="+mn-cs"/>
            </a:endParaRPr>
          </a:p>
        </p:txBody>
      </p:sp>
      <p:sp>
        <p:nvSpPr>
          <p:cNvPr id="12" name="Rectangle 11"/>
          <p:cNvSpPr/>
          <p:nvPr/>
        </p:nvSpPr>
        <p:spPr>
          <a:xfrm>
            <a:off x="0" y="6618704"/>
            <a:ext cx="2836842" cy="239296"/>
          </a:xfrm>
          <a:prstGeom prst="rect">
            <a:avLst/>
          </a:prstGeom>
        </p:spPr>
        <p:txBody>
          <a:bodyPr wrap="square">
            <a:spAutoFit/>
          </a:bodyPr>
          <a:lstStyle/>
          <a:p>
            <a:r>
              <a:rPr lang="en-US" sz="900" dirty="0">
                <a:solidFill>
                  <a:srgbClr val="002060"/>
                </a:solidFill>
                <a:hlinkClick r:id="rId5"/>
              </a:rPr>
              <a:t>U.S. Centers for Disease Control and Prevention</a:t>
            </a:r>
            <a:endParaRPr lang="en-US" sz="900" dirty="0">
              <a:solidFill>
                <a:srgbClr val="002060"/>
              </a:solidFill>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154380" y="5213270"/>
            <a:ext cx="8728364" cy="115190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5" name="Picture 2" descr="File:Stroke belt.svg">
            <a:hlinkClick r:id="rId2"/>
          </p:cNvPr>
          <p:cNvPicPr>
            <a:picLocks noChangeAspect="1" noChangeArrowheads="1"/>
          </p:cNvPicPr>
          <p:nvPr/>
        </p:nvPicPr>
        <p:blipFill>
          <a:blip r:embed="rId3">
            <a:lum contrast="15000"/>
          </a:blip>
          <a:srcRect/>
          <a:stretch>
            <a:fillRect/>
          </a:stretch>
        </p:blipFill>
        <p:spPr bwMode="auto">
          <a:xfrm>
            <a:off x="237507" y="2365298"/>
            <a:ext cx="4295674" cy="2657949"/>
          </a:xfrm>
          <a:prstGeom prst="rect">
            <a:avLst/>
          </a:prstGeom>
          <a:noFill/>
        </p:spPr>
      </p:pic>
      <p:sp>
        <p:nvSpPr>
          <p:cNvPr id="6" name="TextBox 5"/>
          <p:cNvSpPr txBox="1"/>
          <p:nvPr/>
        </p:nvSpPr>
        <p:spPr>
          <a:xfrm>
            <a:off x="0" y="6572640"/>
            <a:ext cx="2541319" cy="246221"/>
          </a:xfrm>
          <a:prstGeom prst="rect">
            <a:avLst/>
          </a:prstGeom>
          <a:noFill/>
        </p:spPr>
        <p:txBody>
          <a:bodyPr wrap="square" rtlCol="0">
            <a:spAutoFit/>
          </a:bodyPr>
          <a:lstStyle/>
          <a:p>
            <a:r>
              <a:rPr lang="en-US" sz="1000" dirty="0">
                <a:solidFill>
                  <a:schemeClr val="bg1">
                    <a:lumMod val="10000"/>
                  </a:schemeClr>
                </a:solidFill>
                <a:latin typeface="+mn-lt"/>
              </a:rPr>
              <a:t>The US “Stroke Belt” – NHI: August, 2011</a:t>
            </a:r>
          </a:p>
        </p:txBody>
      </p:sp>
      <p:graphicFrame>
        <p:nvGraphicFramePr>
          <p:cNvPr id="7" name="Table 6"/>
          <p:cNvGraphicFramePr>
            <a:graphicFrameLocks noGrp="1"/>
          </p:cNvGraphicFramePr>
          <p:nvPr/>
        </p:nvGraphicFramePr>
        <p:xfrm>
          <a:off x="4857749" y="1530159"/>
          <a:ext cx="3933826" cy="3411754"/>
        </p:xfrm>
        <a:graphic>
          <a:graphicData uri="http://schemas.openxmlformats.org/drawingml/2006/table">
            <a:tbl>
              <a:tblPr firstRow="1" bandRow="1">
                <a:tableStyleId>{08FB837D-C827-4EFA-A057-4D05807E0F7C}</a:tableStyleId>
              </a:tblPr>
              <a:tblGrid>
                <a:gridCol w="800101">
                  <a:extLst>
                    <a:ext uri="{9D8B030D-6E8A-4147-A177-3AD203B41FA5}">
                      <a16:colId xmlns:a16="http://schemas.microsoft.com/office/drawing/2014/main" val="20000"/>
                    </a:ext>
                  </a:extLst>
                </a:gridCol>
                <a:gridCol w="581025">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876300">
                  <a:extLst>
                    <a:ext uri="{9D8B030D-6E8A-4147-A177-3AD203B41FA5}">
                      <a16:colId xmlns:a16="http://schemas.microsoft.com/office/drawing/2014/main" val="20004"/>
                    </a:ext>
                  </a:extLst>
                </a:gridCol>
              </a:tblGrid>
              <a:tr h="390960">
                <a:tc>
                  <a:txBody>
                    <a:bodyPr/>
                    <a:lstStyle/>
                    <a:p>
                      <a:pPr algn="ctr"/>
                      <a:r>
                        <a:rPr lang="en-US" sz="1000" dirty="0"/>
                        <a:t>STATE</a:t>
                      </a: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baseline="0" dirty="0"/>
                        <a:t>NO. LTAC</a:t>
                      </a:r>
                      <a:endParaRPr lang="en-US" sz="1000" dirty="0"/>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r>
                        <a:rPr lang="en-US" sz="1000" dirty="0"/>
                        <a:t>% Stroke by Population^</a:t>
                      </a: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Population </a:t>
                      </a:r>
                    </a:p>
                    <a:p>
                      <a:pPr algn="ctr"/>
                      <a:r>
                        <a:rPr lang="en-US" sz="1000" dirty="0"/>
                        <a:t>in Millions*</a:t>
                      </a: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No. Stroke Patients Yr.  </a:t>
                      </a: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0"/>
                  </a:ext>
                </a:extLst>
              </a:tr>
              <a:tr h="240591">
                <a:tc>
                  <a:txBody>
                    <a:bodyPr/>
                    <a:lstStyle/>
                    <a:p>
                      <a:r>
                        <a:rPr lang="en-US" sz="1000" dirty="0"/>
                        <a:t>Alabama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000" dirty="0"/>
                        <a:t>97</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000" dirty="0"/>
                        <a:t>3.4%</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sz="1000" dirty="0"/>
                        <a:t>4.8</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fontAlgn="b"/>
                      <a:r>
                        <a:rPr lang="en-US" sz="1000" u="none" strike="noStrike" dirty="0"/>
                        <a:t>      163,200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240591">
                <a:tc>
                  <a:txBody>
                    <a:bodyPr/>
                    <a:lstStyle/>
                    <a:p>
                      <a:r>
                        <a:rPr lang="en-US" sz="1000" dirty="0"/>
                        <a:t>Arkansas</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47</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3.4%</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2.9</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98,600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2"/>
                  </a:ext>
                </a:extLst>
              </a:tr>
              <a:tr h="240591">
                <a:tc>
                  <a:txBody>
                    <a:bodyPr/>
                    <a:lstStyle/>
                    <a:p>
                      <a:r>
                        <a:rPr lang="en-US" sz="1000" dirty="0"/>
                        <a:t>Georgia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108</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2.4%</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9.7</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232,800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240591">
                <a:tc>
                  <a:txBody>
                    <a:bodyPr/>
                    <a:lstStyle/>
                    <a:p>
                      <a:r>
                        <a:rPr lang="en-US" sz="1000" dirty="0"/>
                        <a:t>Indiana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87</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2.6%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6.5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169,000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4"/>
                  </a:ext>
                </a:extLst>
              </a:tr>
              <a:tr h="240591">
                <a:tc>
                  <a:txBody>
                    <a:bodyPr/>
                    <a:lstStyle/>
                    <a:p>
                      <a:r>
                        <a:rPr lang="en-US" sz="1000" dirty="0"/>
                        <a:t>Kentucky</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65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4.3</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150,500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40591">
                <a:tc>
                  <a:txBody>
                    <a:bodyPr/>
                    <a:lstStyle/>
                    <a:p>
                      <a:r>
                        <a:rPr lang="en-US" sz="1000" dirty="0"/>
                        <a:t>Louisiana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102</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3.2%</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6.0</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192,000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6"/>
                  </a:ext>
                </a:extLst>
              </a:tr>
              <a:tr h="240591">
                <a:tc>
                  <a:txBody>
                    <a:bodyPr/>
                    <a:lstStyle/>
                    <a:p>
                      <a:r>
                        <a:rPr lang="en-US" sz="1000" dirty="0"/>
                        <a:t>Mississippi</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66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3.0</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108,000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40591">
                <a:tc>
                  <a:txBody>
                    <a:bodyPr/>
                    <a:lstStyle/>
                    <a:p>
                      <a:r>
                        <a:rPr lang="en-US" sz="1000" dirty="0"/>
                        <a:t>N. Carolina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91</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2.6%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9.5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247,000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08"/>
                  </a:ext>
                </a:extLst>
              </a:tr>
              <a:tr h="240591">
                <a:tc>
                  <a:txBody>
                    <a:bodyPr/>
                    <a:lstStyle/>
                    <a:p>
                      <a:r>
                        <a:rPr lang="en-US" sz="1000" dirty="0"/>
                        <a:t>S. Carolina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55</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2.9%</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4.6</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133,400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40591">
                <a:tc>
                  <a:txBody>
                    <a:bodyPr/>
                    <a:lstStyle/>
                    <a:p>
                      <a:r>
                        <a:rPr lang="en-US" sz="1000" dirty="0"/>
                        <a:t>Tennessee</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103</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2.8%</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dirty="0"/>
                        <a:t>6.3</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u="none" strike="noStrike" dirty="0"/>
                        <a:t>      176,400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10"/>
                  </a:ext>
                </a:extLst>
              </a:tr>
              <a:tr h="240591">
                <a:tc>
                  <a:txBody>
                    <a:bodyPr/>
                    <a:lstStyle/>
                    <a:p>
                      <a:r>
                        <a:rPr lang="en-US" sz="1000" dirty="0"/>
                        <a:t>Virginia</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2.2%</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000" dirty="0"/>
                        <a:t>8.0</a:t>
                      </a:r>
                      <a:endParaRPr lang="en-US" sz="1000" dirty="0">
                        <a:solidFill>
                          <a:schemeClr val="accent6">
                            <a:lumMod val="75000"/>
                          </a:schemeClr>
                        </a:solidFill>
                      </a:endParaRPr>
                    </a:p>
                  </a:txBody>
                  <a:tcPr marL="91859" marR="91859" marT="45930" marB="4593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t>      176,000 </a:t>
                      </a:r>
                      <a:endParaRPr lang="en-US" sz="1000" b="0" i="0" u="none" strike="noStrike" dirty="0">
                        <a:solidFill>
                          <a:schemeClr val="accent6">
                            <a:lumMod val="75000"/>
                          </a:schemeClr>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328234">
                <a:tc>
                  <a:txBody>
                    <a:bodyPr/>
                    <a:lstStyle/>
                    <a:p>
                      <a:r>
                        <a:rPr lang="en-US" sz="1000" b="1" dirty="0"/>
                        <a:t>Totals</a:t>
                      </a:r>
                      <a:endParaRPr lang="en-US" sz="1000" b="1" dirty="0">
                        <a:solidFill>
                          <a:schemeClr val="bg1"/>
                        </a:solidFill>
                      </a:endParaRP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b="1" dirty="0"/>
                        <a:t>823</a:t>
                      </a:r>
                      <a:endParaRPr lang="en-US" sz="1000" b="1" dirty="0">
                        <a:solidFill>
                          <a:schemeClr val="bg1"/>
                        </a:solidFill>
                      </a:endParaRP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endParaRPr lang="en-US" sz="1000" b="1" dirty="0">
                        <a:solidFill>
                          <a:schemeClr val="bg1"/>
                        </a:solidFill>
                      </a:endParaRP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a:r>
                        <a:rPr lang="en-US" sz="1000" b="1" dirty="0"/>
                        <a:t>65.6</a:t>
                      </a:r>
                      <a:endParaRPr lang="en-US" sz="1000" b="1" dirty="0">
                        <a:solidFill>
                          <a:schemeClr val="bg1"/>
                        </a:solidFill>
                      </a:endParaRPr>
                    </a:p>
                  </a:txBody>
                  <a:tcPr marL="91859" marR="91859" marT="45930" marB="4593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tc>
                  <a:txBody>
                    <a:bodyPr/>
                    <a:lstStyle/>
                    <a:p>
                      <a:pPr algn="ctr" fontAlgn="b"/>
                      <a:r>
                        <a:rPr lang="en-US" sz="1000" b="1" u="none" strike="noStrike" dirty="0"/>
                        <a:t>   1,846,900 </a:t>
                      </a:r>
                      <a:endParaRPr lang="en-US" sz="1000" b="1" i="0" u="none" strike="noStrike" dirty="0">
                        <a:solidFill>
                          <a:schemeClr val="bg1"/>
                        </a:solidFill>
                        <a:latin typeface="+mn-lt"/>
                      </a:endParaRPr>
                    </a:p>
                  </a:txBody>
                  <a:tcPr marL="9569" marR="9569" marT="956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5560F"/>
                    </a:solidFill>
                  </a:tcPr>
                </a:tc>
                <a:extLst>
                  <a:ext uri="{0D108BD9-81ED-4DB2-BD59-A6C34878D82A}">
                    <a16:rowId xmlns:a16="http://schemas.microsoft.com/office/drawing/2014/main" val="10012"/>
                  </a:ext>
                </a:extLst>
              </a:tr>
            </a:tbl>
          </a:graphicData>
        </a:graphic>
      </p:graphicFrame>
      <p:sp>
        <p:nvSpPr>
          <p:cNvPr id="8" name="TextBox 7"/>
          <p:cNvSpPr txBox="1"/>
          <p:nvPr/>
        </p:nvSpPr>
        <p:spPr>
          <a:xfrm>
            <a:off x="4656851" y="6447550"/>
            <a:ext cx="4457700" cy="400110"/>
          </a:xfrm>
          <a:prstGeom prst="rect">
            <a:avLst/>
          </a:prstGeom>
          <a:noFill/>
        </p:spPr>
        <p:txBody>
          <a:bodyPr wrap="square" rtlCol="0">
            <a:spAutoFit/>
          </a:bodyPr>
          <a:lstStyle/>
          <a:p>
            <a:pPr algn="r"/>
            <a:r>
              <a:rPr lang="en-US" sz="1000" dirty="0">
                <a:solidFill>
                  <a:schemeClr val="bg1">
                    <a:lumMod val="10000"/>
                  </a:schemeClr>
                </a:solidFill>
                <a:latin typeface="+mn-lt"/>
              </a:rPr>
              <a:t>^Center for Disease Control:  Statistics from year 2009</a:t>
            </a:r>
          </a:p>
          <a:p>
            <a:pPr algn="r"/>
            <a:r>
              <a:rPr lang="en-US" sz="1000" dirty="0">
                <a:solidFill>
                  <a:schemeClr val="bg1">
                    <a:lumMod val="10000"/>
                  </a:schemeClr>
                </a:solidFill>
                <a:latin typeface="+mn-lt"/>
              </a:rPr>
              <a:t>*US Census Bureau: Statistics from year 2010 – Represents 21% of US Population</a:t>
            </a:r>
          </a:p>
        </p:txBody>
      </p:sp>
      <p:sp>
        <p:nvSpPr>
          <p:cNvPr id="9" name="Title 2"/>
          <p:cNvSpPr>
            <a:spLocks noGrp="1"/>
          </p:cNvSpPr>
          <p:nvPr>
            <p:ph type="title"/>
          </p:nvPr>
        </p:nvSpPr>
        <p:spPr>
          <a:xfrm>
            <a:off x="0" y="0"/>
            <a:ext cx="6306128" cy="563562"/>
          </a:xfrm>
        </p:spPr>
        <p:txBody>
          <a:bodyPr/>
          <a:lstStyle/>
          <a:p>
            <a:r>
              <a:rPr lang="en-US" sz="3000" b="1" dirty="0">
                <a:effectLst>
                  <a:outerShdw blurRad="38100" dist="38100" dir="2700000" algn="tl">
                    <a:srgbClr val="000000">
                      <a:alpha val="43137"/>
                    </a:srgbClr>
                  </a:outerShdw>
                </a:effectLst>
              </a:rPr>
              <a:t> SOLVE</a:t>
            </a:r>
            <a:br>
              <a:rPr lang="en-US" sz="3000" b="1" dirty="0">
                <a:effectLst>
                  <a:outerShdw blurRad="38100" dist="38100" dir="2700000" algn="tl">
                    <a:srgbClr val="000000">
                      <a:alpha val="43137"/>
                    </a:srgbClr>
                  </a:outerShdw>
                </a:effectLst>
              </a:rPr>
            </a:br>
            <a:r>
              <a:rPr lang="en-US" sz="3000" b="1" dirty="0">
                <a:effectLst>
                  <a:outerShdw blurRad="38100" dist="38100" dir="2700000" algn="tl">
                    <a:srgbClr val="000000">
                      <a:alpha val="43137"/>
                    </a:srgbClr>
                  </a:outerShdw>
                </a:effectLst>
              </a:rPr>
              <a:t> </a:t>
            </a:r>
            <a:r>
              <a:rPr lang="en-US" sz="2400" b="1" dirty="0">
                <a:effectLst>
                  <a:outerShdw blurRad="38100" dist="38100" dir="2700000" algn="tl">
                    <a:srgbClr val="000000">
                      <a:alpha val="43137"/>
                    </a:srgbClr>
                  </a:outerShdw>
                </a:effectLst>
              </a:rPr>
              <a:t>Area of Highest Prevalence</a:t>
            </a:r>
          </a:p>
        </p:txBody>
      </p:sp>
      <p:sp>
        <p:nvSpPr>
          <p:cNvPr id="10" name="TextBox 9"/>
          <p:cNvSpPr txBox="1"/>
          <p:nvPr/>
        </p:nvSpPr>
        <p:spPr>
          <a:xfrm>
            <a:off x="1151906" y="1828790"/>
            <a:ext cx="2125683" cy="369332"/>
          </a:xfrm>
          <a:prstGeom prst="rect">
            <a:avLst/>
          </a:prstGeom>
          <a:noFill/>
        </p:spPr>
        <p:txBody>
          <a:bodyPr wrap="square" rtlCol="0">
            <a:spAutoFit/>
          </a:bodyPr>
          <a:lstStyle/>
          <a:p>
            <a:r>
              <a:rPr lang="en-US" b="1" dirty="0">
                <a:solidFill>
                  <a:schemeClr val="bg1">
                    <a:lumMod val="10000"/>
                  </a:schemeClr>
                </a:solidFill>
                <a:effectLst>
                  <a:outerShdw blurRad="38100" dist="38100" dir="2700000" algn="tl">
                    <a:srgbClr val="000000">
                      <a:alpha val="43137"/>
                    </a:srgbClr>
                  </a:outerShdw>
                </a:effectLst>
              </a:rPr>
              <a:t>US “Stroke Belt”</a:t>
            </a:r>
          </a:p>
        </p:txBody>
      </p:sp>
      <p:sp>
        <p:nvSpPr>
          <p:cNvPr id="11" name="Rectangle 10"/>
          <p:cNvSpPr/>
          <p:nvPr/>
        </p:nvSpPr>
        <p:spPr>
          <a:xfrm>
            <a:off x="178130" y="5247534"/>
            <a:ext cx="8692737" cy="1077218"/>
          </a:xfrm>
          <a:prstGeom prst="rect">
            <a:avLst/>
          </a:prstGeom>
        </p:spPr>
        <p:txBody>
          <a:bodyPr wrap="square">
            <a:spAutoFit/>
          </a:bodyPr>
          <a:lstStyle/>
          <a:p>
            <a:pPr indent="-457200"/>
            <a:r>
              <a:rPr lang="en-US" sz="1600" b="1" dirty="0">
                <a:solidFill>
                  <a:schemeClr val="bg1">
                    <a:lumMod val="10000"/>
                  </a:schemeClr>
                </a:solidFill>
                <a:latin typeface="Arial" pitchFamily="34" charset="0"/>
                <a:cs typeface="Arial" pitchFamily="34" charset="0"/>
              </a:rPr>
              <a:t>Incidences of strokes are more common in some Southeastern States, an area known as the “Stroke Belt”, where incidences of strokes are substantially higher than the rest of the country.  The occurrences of strokes in these 11 states is 50% higher than in the West and Northeast, and 30% higher than in the Midwest.</a:t>
            </a:r>
          </a:p>
        </p:txBody>
      </p:sp>
      <p:sp>
        <p:nvSpPr>
          <p:cNvPr id="13" name="Oval 12"/>
          <p:cNvSpPr/>
          <p:nvPr/>
        </p:nvSpPr>
        <p:spPr>
          <a:xfrm>
            <a:off x="7905750" y="4629150"/>
            <a:ext cx="914400" cy="428625"/>
          </a:xfrm>
          <a:prstGeom prst="ellipse">
            <a:avLst/>
          </a:prstGeom>
          <a:noFill/>
          <a:ln w="28575">
            <a:solidFill>
              <a:schemeClr val="bg1">
                <a:lumMod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1674422" y="5201393"/>
            <a:ext cx="7208322" cy="147254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100208" y="0"/>
            <a:ext cx="5973295" cy="923330"/>
          </a:xfrm>
          <a:prstGeom prst="rect">
            <a:avLst/>
          </a:prstGeom>
        </p:spPr>
        <p:txBody>
          <a:bodyPr wrap="square">
            <a:spAutoFit/>
          </a:bodyPr>
          <a:lstStyle/>
          <a:p>
            <a:r>
              <a:rPr lang="en-US" sz="3000" b="1" dirty="0">
                <a:effectLst>
                  <a:outerShdw blurRad="38100" dist="38100" dir="2700000" algn="tl">
                    <a:srgbClr val="000000">
                      <a:alpha val="43137"/>
                    </a:srgbClr>
                  </a:outerShdw>
                </a:effectLst>
              </a:rPr>
              <a:t>SOLVE</a:t>
            </a:r>
          </a:p>
          <a:p>
            <a:r>
              <a:rPr lang="en-US" sz="2400" b="1" dirty="0">
                <a:effectLst>
                  <a:outerShdw blurRad="38100" dist="38100" dir="2700000" algn="tl">
                    <a:srgbClr val="000000">
                      <a:alpha val="43137"/>
                    </a:srgbClr>
                  </a:outerShdw>
                </a:effectLst>
              </a:rPr>
              <a:t>The Recovery Begins</a:t>
            </a:r>
          </a:p>
        </p:txBody>
      </p:sp>
      <p:sp>
        <p:nvSpPr>
          <p:cNvPr id="6" name="Rectangle 5"/>
          <p:cNvSpPr/>
          <p:nvPr/>
        </p:nvSpPr>
        <p:spPr>
          <a:xfrm>
            <a:off x="1246909" y="1427411"/>
            <a:ext cx="5189369" cy="400110"/>
          </a:xfrm>
          <a:prstGeom prst="rect">
            <a:avLst/>
          </a:prstGeom>
        </p:spPr>
        <p:txBody>
          <a:bodyPr wrap="none">
            <a:spAutoFit/>
          </a:bodyPr>
          <a:lstStyle/>
          <a:p>
            <a:r>
              <a:rPr lang="en-US" sz="2000" b="1" dirty="0">
                <a:solidFill>
                  <a:schemeClr val="bg1">
                    <a:lumMod val="10000"/>
                  </a:schemeClr>
                </a:solidFill>
                <a:effectLst>
                  <a:outerShdw blurRad="38100" dist="38100" dir="2700000" algn="tl">
                    <a:srgbClr val="000000">
                      <a:alpha val="43137"/>
                    </a:srgbClr>
                  </a:outerShdw>
                </a:effectLst>
              </a:rPr>
              <a:t>Acute Care and Critical Access Hospitals</a:t>
            </a:r>
          </a:p>
        </p:txBody>
      </p:sp>
      <p:pic>
        <p:nvPicPr>
          <p:cNvPr id="7" name="Content Placeholder 5" descr="US Hospital Map.PNG"/>
          <p:cNvPicPr>
            <a:picLocks noGrp="1" noChangeAspect="1"/>
          </p:cNvPicPr>
          <p:nvPr>
            <p:ph idx="1"/>
          </p:nvPr>
        </p:nvPicPr>
        <p:blipFill>
          <a:blip r:embed="rId2"/>
          <a:srcRect l="26875" t="13615" r="24357" b="17840"/>
          <a:stretch>
            <a:fillRect/>
          </a:stretch>
        </p:blipFill>
        <p:spPr>
          <a:xfrm>
            <a:off x="479383" y="1905875"/>
            <a:ext cx="6711622" cy="3164889"/>
          </a:xfrm>
        </p:spPr>
      </p:pic>
      <p:pic>
        <p:nvPicPr>
          <p:cNvPr id="8" name="Picture 7" descr="US Hospital Map.PNG"/>
          <p:cNvPicPr>
            <a:picLocks noChangeAspect="1"/>
          </p:cNvPicPr>
          <p:nvPr/>
        </p:nvPicPr>
        <p:blipFill>
          <a:blip r:embed="rId2"/>
          <a:srcRect l="89955" t="45912" r="1086" b="19827"/>
          <a:stretch>
            <a:fillRect/>
          </a:stretch>
        </p:blipFill>
        <p:spPr>
          <a:xfrm>
            <a:off x="466106" y="5256055"/>
            <a:ext cx="1104900" cy="1417856"/>
          </a:xfrm>
          <a:prstGeom prst="rect">
            <a:avLst/>
          </a:prstGeom>
        </p:spPr>
      </p:pic>
      <p:graphicFrame>
        <p:nvGraphicFramePr>
          <p:cNvPr id="9" name="Table 8"/>
          <p:cNvGraphicFramePr>
            <a:graphicFrameLocks noGrp="1"/>
          </p:cNvGraphicFramePr>
          <p:nvPr/>
        </p:nvGraphicFramePr>
        <p:xfrm>
          <a:off x="7524750" y="2188525"/>
          <a:ext cx="1333372" cy="2667000"/>
        </p:xfrm>
        <a:graphic>
          <a:graphicData uri="http://schemas.openxmlformats.org/drawingml/2006/table">
            <a:tbl>
              <a:tblPr/>
              <a:tblGrid>
                <a:gridCol w="709471">
                  <a:extLst>
                    <a:ext uri="{9D8B030D-6E8A-4147-A177-3AD203B41FA5}">
                      <a16:colId xmlns:a16="http://schemas.microsoft.com/office/drawing/2014/main" val="20000"/>
                    </a:ext>
                  </a:extLst>
                </a:gridCol>
                <a:gridCol w="623901">
                  <a:extLst>
                    <a:ext uri="{9D8B030D-6E8A-4147-A177-3AD203B41FA5}">
                      <a16:colId xmlns:a16="http://schemas.microsoft.com/office/drawing/2014/main" val="20001"/>
                    </a:ext>
                  </a:extLst>
                </a:gridCol>
              </a:tblGrid>
              <a:tr h="190500">
                <a:tc gridSpan="2">
                  <a:txBody>
                    <a:bodyPr/>
                    <a:lstStyle/>
                    <a:p>
                      <a:pPr lvl="0" algn="ctr" fontAlgn="b"/>
                      <a:r>
                        <a:rPr lang="en-US" sz="1100" b="1" i="0" u="none" strike="noStrike" dirty="0">
                          <a:solidFill>
                            <a:srgbClr val="000000"/>
                          </a:solidFill>
                          <a:latin typeface="Calibri"/>
                        </a:rPr>
                        <a:t>TOP</a:t>
                      </a:r>
                      <a:r>
                        <a:rPr lang="en-US" sz="1100" b="1" i="0" u="none" strike="noStrike" baseline="0" dirty="0">
                          <a:solidFill>
                            <a:srgbClr val="000000"/>
                          </a:solidFill>
                          <a:latin typeface="Calibri"/>
                        </a:rPr>
                        <a:t> 10 STATES</a:t>
                      </a:r>
                      <a:endParaRPr lang="en-US" sz="1100" b="1" i="0" u="none" strike="noStrike" dirty="0">
                        <a:solidFill>
                          <a:srgbClr val="000000"/>
                        </a:solidFill>
                        <a:latin typeface="Calibri"/>
                      </a:endParaRP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rgbClr val="F5560F"/>
                    </a:solidFill>
                  </a:tcPr>
                </a:tc>
                <a:tc hMerge="1">
                  <a:txBody>
                    <a:bodyPr/>
                    <a:lstStyle/>
                    <a:p>
                      <a:pPr algn="ctr" fontAlgn="b"/>
                      <a:endParaRPr lang="en-US" sz="1100" b="0" i="0" u="sng" strike="noStrike" dirty="0">
                        <a:solidFill>
                          <a:srgbClr val="000000"/>
                        </a:solidFill>
                        <a:latin typeface="Calibri"/>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lvl="0" algn="ctr" fontAlgn="b"/>
                      <a:r>
                        <a:rPr lang="en-US" sz="1100" b="1" i="0" u="none" strike="noStrike" dirty="0">
                          <a:solidFill>
                            <a:srgbClr val="000000"/>
                          </a:solidFill>
                          <a:latin typeface="Calibri"/>
                        </a:rPr>
                        <a:t>State</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1" i="0" u="none" strike="noStrike" dirty="0">
                          <a:solidFill>
                            <a:srgbClr val="000000"/>
                          </a:solidFill>
                          <a:latin typeface="Calibri"/>
                        </a:rPr>
                        <a:t># AC</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1"/>
                  </a:ext>
                </a:extLst>
              </a:tr>
              <a:tr h="190500">
                <a:tc>
                  <a:txBody>
                    <a:bodyPr/>
                    <a:lstStyle/>
                    <a:p>
                      <a:pPr lvl="0" algn="ctr" fontAlgn="b"/>
                      <a:r>
                        <a:rPr lang="en-US" sz="1100" b="0" i="0" u="none" strike="noStrike" dirty="0">
                          <a:solidFill>
                            <a:srgbClr val="000000"/>
                          </a:solidFill>
                          <a:latin typeface="Calibri"/>
                        </a:rPr>
                        <a:t>TX</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318</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lvl="0" algn="ctr" fontAlgn="b"/>
                      <a:r>
                        <a:rPr lang="en-US" sz="1100" b="0" i="0" u="none" strike="noStrike" dirty="0">
                          <a:solidFill>
                            <a:srgbClr val="000000"/>
                          </a:solidFill>
                          <a:latin typeface="Calibri"/>
                        </a:rPr>
                        <a:t>CA</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318</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3"/>
                  </a:ext>
                </a:extLst>
              </a:tr>
              <a:tr h="190500">
                <a:tc>
                  <a:txBody>
                    <a:bodyPr/>
                    <a:lstStyle/>
                    <a:p>
                      <a:pPr lvl="0" algn="ctr" fontAlgn="b"/>
                      <a:r>
                        <a:rPr lang="en-US" sz="1100" b="0" i="0" u="none" strike="noStrike" dirty="0">
                          <a:solidFill>
                            <a:srgbClr val="000000"/>
                          </a:solidFill>
                          <a:latin typeface="Calibri"/>
                        </a:rPr>
                        <a:t>NY</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173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lvl="0" algn="ctr" fontAlgn="b"/>
                      <a:r>
                        <a:rPr lang="en-US" sz="1100" b="0" i="0" u="none" strike="noStrike" dirty="0">
                          <a:solidFill>
                            <a:srgbClr val="000000"/>
                          </a:solidFill>
                          <a:latin typeface="Calibri"/>
                        </a:rPr>
                        <a:t>FL</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169</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5"/>
                  </a:ext>
                </a:extLst>
              </a:tr>
              <a:tr h="190500">
                <a:tc>
                  <a:txBody>
                    <a:bodyPr/>
                    <a:lstStyle/>
                    <a:p>
                      <a:pPr lvl="0" algn="ctr" fontAlgn="b"/>
                      <a:r>
                        <a:rPr lang="en-US" sz="1100" b="0" i="0" u="none" strike="noStrike" dirty="0">
                          <a:solidFill>
                            <a:srgbClr val="000000"/>
                          </a:solidFill>
                          <a:latin typeface="Calibri"/>
                        </a:rPr>
                        <a:t>PA</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153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lvl="0" algn="ctr" fontAlgn="b"/>
                      <a:r>
                        <a:rPr lang="en-US" sz="1100" b="0" i="0" u="none" strike="noStrike" dirty="0">
                          <a:solidFill>
                            <a:srgbClr val="000000"/>
                          </a:solidFill>
                          <a:latin typeface="Calibri"/>
                        </a:rPr>
                        <a:t>OH</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135</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7"/>
                  </a:ext>
                </a:extLst>
              </a:tr>
              <a:tr h="190500">
                <a:tc>
                  <a:txBody>
                    <a:bodyPr/>
                    <a:lstStyle/>
                    <a:p>
                      <a:pPr lvl="0" algn="ctr" fontAlgn="b"/>
                      <a:r>
                        <a:rPr lang="en-US" sz="1100" b="0" i="0" u="none" strike="noStrike" dirty="0">
                          <a:solidFill>
                            <a:srgbClr val="000000"/>
                          </a:solidFill>
                          <a:latin typeface="Calibri"/>
                        </a:rPr>
                        <a:t>IL</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133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lvl="0" algn="ctr" fontAlgn="b"/>
                      <a:r>
                        <a:rPr lang="en-US" sz="1100" b="0" i="0" u="none" strike="noStrike" dirty="0">
                          <a:solidFill>
                            <a:srgbClr val="000000"/>
                          </a:solidFill>
                          <a:latin typeface="Calibri"/>
                        </a:rPr>
                        <a:t>GA</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108</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09"/>
                  </a:ext>
                </a:extLst>
              </a:tr>
              <a:tr h="190500">
                <a:tc>
                  <a:txBody>
                    <a:bodyPr/>
                    <a:lstStyle/>
                    <a:p>
                      <a:pPr lvl="0" algn="ctr" fontAlgn="b"/>
                      <a:r>
                        <a:rPr lang="en-US" sz="1100" b="0" i="0" u="none" strike="noStrike" dirty="0">
                          <a:solidFill>
                            <a:srgbClr val="000000"/>
                          </a:solidFill>
                          <a:latin typeface="Calibri"/>
                        </a:rPr>
                        <a:t>MI</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103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lvl="0" algn="ctr" fontAlgn="b"/>
                      <a:r>
                        <a:rPr lang="en-US" sz="1100" b="0" i="0" u="none" strike="noStrike" dirty="0">
                          <a:solidFill>
                            <a:srgbClr val="000000"/>
                          </a:solidFill>
                          <a:latin typeface="Calibri"/>
                        </a:rPr>
                        <a:t>TN</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0" i="0" u="none" strike="noStrike" dirty="0">
                          <a:solidFill>
                            <a:srgbClr val="000000"/>
                          </a:solidFill>
                          <a:latin typeface="Calibri"/>
                        </a:rPr>
                        <a:t>103</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1"/>
                  </a:ext>
                </a:extLst>
              </a:tr>
              <a:tr h="190500">
                <a:tc>
                  <a:txBody>
                    <a:bodyPr/>
                    <a:lstStyle/>
                    <a:p>
                      <a:pPr lvl="0" algn="ctr" fontAlgn="b"/>
                      <a:r>
                        <a:rPr lang="en-US" sz="1100" b="0" i="0" u="none" strike="noStrike" dirty="0">
                          <a:solidFill>
                            <a:srgbClr val="000000"/>
                          </a:solidFill>
                          <a:latin typeface="Calibri"/>
                        </a:rPr>
                        <a:t>LA</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tc>
                  <a:txBody>
                    <a:bodyPr/>
                    <a:lstStyle/>
                    <a:p>
                      <a:pPr algn="ctr" fontAlgn="b"/>
                      <a:r>
                        <a:rPr lang="en-US" sz="1100" b="0" i="0" u="none" strike="noStrike" dirty="0">
                          <a:solidFill>
                            <a:srgbClr val="000000"/>
                          </a:solidFill>
                          <a:latin typeface="Calibri"/>
                        </a:rPr>
                        <a:t>102</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lvl="0" algn="ctr" fontAlgn="b"/>
                      <a:r>
                        <a:rPr lang="en-US" sz="1100" b="1" i="0" u="none" strike="noStrike" dirty="0">
                          <a:solidFill>
                            <a:srgbClr val="000000"/>
                          </a:solidFill>
                          <a:latin typeface="Calibri"/>
                        </a:rPr>
                        <a:t>Totals</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tc>
                  <a:txBody>
                    <a:bodyPr/>
                    <a:lstStyle/>
                    <a:p>
                      <a:pPr algn="ctr" fontAlgn="b"/>
                      <a:r>
                        <a:rPr lang="en-US" sz="1100" b="1" i="0" u="none" strike="noStrike" dirty="0">
                          <a:solidFill>
                            <a:srgbClr val="000000"/>
                          </a:solidFill>
                          <a:latin typeface="Calibri"/>
                        </a:rPr>
                        <a:t>1815</a:t>
                      </a:r>
                    </a:p>
                  </a:txBody>
                  <a:tcPr marL="9525" marR="9525" marT="9525" marB="0" anchor="b">
                    <a:lnL w="19050" cap="flat" cmpd="sng" algn="ctr">
                      <a:solidFill>
                        <a:schemeClr val="bg1">
                          <a:lumMod val="50000"/>
                        </a:schemeClr>
                      </a:solidFill>
                      <a:prstDash val="solid"/>
                      <a:round/>
                      <a:headEnd type="none" w="med" len="med"/>
                      <a:tailEnd type="none" w="med" len="med"/>
                    </a:lnL>
                    <a:lnR w="19050" cap="flat" cmpd="sng" algn="ctr">
                      <a:solidFill>
                        <a:schemeClr val="bg1">
                          <a:lumMod val="50000"/>
                        </a:schemeClr>
                      </a:solidFill>
                      <a:prstDash val="solid"/>
                      <a:round/>
                      <a:headEnd type="none" w="med" len="med"/>
                      <a:tailEnd type="none" w="med" len="med"/>
                    </a:lnR>
                    <a:lnT w="19050" cap="flat" cmpd="sng" algn="ctr">
                      <a:solidFill>
                        <a:schemeClr val="bg1">
                          <a:lumMod val="50000"/>
                        </a:schemeClr>
                      </a:solidFill>
                      <a:prstDash val="solid"/>
                      <a:round/>
                      <a:headEnd type="none" w="med" len="med"/>
                      <a:tailEnd type="none" w="med" len="med"/>
                    </a:lnT>
                    <a:lnB w="19050" cap="flat" cmpd="sng" algn="ctr">
                      <a:solidFill>
                        <a:schemeClr val="bg1">
                          <a:lumMod val="50000"/>
                        </a:schemeClr>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0013"/>
                  </a:ext>
                </a:extLst>
              </a:tr>
            </a:tbl>
          </a:graphicData>
        </a:graphic>
      </p:graphicFrame>
      <p:sp>
        <p:nvSpPr>
          <p:cNvPr id="12" name="TextBox 11"/>
          <p:cNvSpPr txBox="1"/>
          <p:nvPr/>
        </p:nvSpPr>
        <p:spPr>
          <a:xfrm>
            <a:off x="1686295" y="5783285"/>
            <a:ext cx="7196448" cy="830997"/>
          </a:xfrm>
          <a:prstGeom prst="rect">
            <a:avLst/>
          </a:prstGeom>
          <a:noFill/>
        </p:spPr>
        <p:txBody>
          <a:bodyPr wrap="square" rtlCol="0">
            <a:spAutoFit/>
          </a:bodyPr>
          <a:lstStyle/>
          <a:p>
            <a:r>
              <a:rPr lang="en-US" sz="1600" b="1" dirty="0">
                <a:solidFill>
                  <a:schemeClr val="bg1">
                    <a:lumMod val="10000"/>
                  </a:schemeClr>
                </a:solidFill>
              </a:rPr>
              <a:t>For some stroke survivors, rehabilitation will be an ongoing process to maintain and refine walking skills and could involve working with specialists for months or years after the stroke</a:t>
            </a:r>
            <a:r>
              <a:rPr lang="en-US" sz="1600" dirty="0">
                <a:solidFill>
                  <a:schemeClr val="bg1">
                    <a:lumMod val="10000"/>
                  </a:schemeClr>
                </a:solidFill>
              </a:rPr>
              <a:t>.</a:t>
            </a:r>
          </a:p>
        </p:txBody>
      </p:sp>
      <p:sp>
        <p:nvSpPr>
          <p:cNvPr id="14" name="Rectangle 13"/>
          <p:cNvSpPr/>
          <p:nvPr/>
        </p:nvSpPr>
        <p:spPr>
          <a:xfrm>
            <a:off x="1674421" y="5199891"/>
            <a:ext cx="7196448" cy="584775"/>
          </a:xfrm>
          <a:prstGeom prst="rect">
            <a:avLst/>
          </a:prstGeom>
        </p:spPr>
        <p:txBody>
          <a:bodyPr wrap="square">
            <a:spAutoFit/>
          </a:bodyPr>
          <a:lstStyle/>
          <a:p>
            <a:pPr eaLnBrk="1" hangingPunct="1"/>
            <a:r>
              <a:rPr lang="en-US" sz="1600" b="1" dirty="0">
                <a:solidFill>
                  <a:schemeClr val="bg1">
                    <a:lumMod val="10000"/>
                  </a:schemeClr>
                </a:solidFill>
              </a:rPr>
              <a:t>Stroke rehabilitative therapy begins in the acute-care hospital after the person’s overall condition has been stabilized.</a:t>
            </a:r>
          </a:p>
        </p:txBody>
      </p:sp>
    </p:spTree>
  </p:cSld>
  <p:clrMapOvr>
    <a:masterClrMapping/>
  </p:clrMapOvr>
  <p:transition/>
</p:sld>
</file>

<file path=ppt/theme/theme1.xml><?xml version="1.0" encoding="utf-8"?>
<a:theme xmlns:a="http://schemas.openxmlformats.org/drawingml/2006/main" name="Slideshop_HealtharePro">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Kontortema">
  <a:themeElements>
    <a:clrScheme name="Brugerdefineret 6">
      <a:dk1>
        <a:srgbClr val="FFFCF9"/>
      </a:dk1>
      <a:lt1>
        <a:sysClr val="window" lastClr="FFFFFF"/>
      </a:lt1>
      <a:dk2>
        <a:srgbClr val="D7D8D9"/>
      </a:dk2>
      <a:lt2>
        <a:srgbClr val="FFFFFF"/>
      </a:lt2>
      <a:accent1>
        <a:srgbClr val="E6E6E6"/>
      </a:accent1>
      <a:accent2>
        <a:srgbClr val="F9AF18"/>
      </a:accent2>
      <a:accent3>
        <a:srgbClr val="78C5DD"/>
      </a:accent3>
      <a:accent4>
        <a:srgbClr val="0081BE"/>
      </a:accent4>
      <a:accent5>
        <a:srgbClr val="FAB900"/>
      </a:accent5>
      <a:accent6>
        <a:srgbClr val="E7711C"/>
      </a:accent6>
      <a:hlink>
        <a:srgbClr val="7EB220"/>
      </a:hlink>
      <a:folHlink>
        <a:srgbClr val="7EB22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34D294EC-8BB3-4C9E-A77D-435A889AE8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Slideshop_HealtharePro</Template>
  <TotalTime>19874</TotalTime>
  <Words>2288</Words>
  <Application>Microsoft Macintosh PowerPoint</Application>
  <PresentationFormat>On-screen Show (4:3)</PresentationFormat>
  <Paragraphs>498</Paragraphs>
  <Slides>23</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23</vt:i4>
      </vt:variant>
    </vt:vector>
  </HeadingPairs>
  <TitlesOfParts>
    <vt:vector size="33" baseType="lpstr">
      <vt:lpstr>Agency FB</vt:lpstr>
      <vt:lpstr>Arial</vt:lpstr>
      <vt:lpstr>Arial Narrow</vt:lpstr>
      <vt:lpstr>Calibri</vt:lpstr>
      <vt:lpstr>Impact</vt:lpstr>
      <vt:lpstr>Optima</vt:lpstr>
      <vt:lpstr>Rage Italic</vt:lpstr>
      <vt:lpstr>Wingdings</vt:lpstr>
      <vt:lpstr>Slideshop_HealtharePro</vt:lpstr>
      <vt:lpstr>1_Kontortema</vt:lpstr>
      <vt:lpstr>Presentation Preface</vt:lpstr>
      <vt:lpstr>SafeGait   Balance &amp; Mobility Trainer </vt:lpstr>
      <vt:lpstr>Purpose: To share with you an innovative medical product concept  Desired Outcome: For you to learn about the need; how it is addressed today, and how Gorbel’s innovative solution will make a difference.</vt:lpstr>
      <vt:lpstr>Why Develop a Rehab Product?  </vt:lpstr>
      <vt:lpstr>LEARN</vt:lpstr>
      <vt:lpstr>LEARN </vt:lpstr>
      <vt:lpstr>LEARN</vt:lpstr>
      <vt:lpstr> SOLVE  Area of Highest Prevalence</vt:lpstr>
      <vt:lpstr>PowerPoint Presentation</vt:lpstr>
      <vt:lpstr>SOLVE</vt:lpstr>
      <vt:lpstr>SERVE</vt:lpstr>
      <vt:lpstr>SERVE</vt:lpstr>
      <vt:lpstr>SERVE</vt:lpstr>
      <vt:lpstr>SERVE</vt:lpstr>
      <vt:lpstr>SERVE</vt:lpstr>
      <vt:lpstr>INNOVATE</vt:lpstr>
      <vt:lpstr>INNOVATE</vt:lpstr>
      <vt:lpstr>LEAD</vt:lpstr>
      <vt:lpstr>PowerPoint Presentation</vt:lpstr>
      <vt:lpstr>LEAD</vt:lpstr>
      <vt:lpstr>SMILE  </vt:lpstr>
      <vt:lpstr>SMILE  </vt:lpstr>
      <vt:lpstr>Why a Rehab Product?  </vt:lpstr>
    </vt:vector>
  </TitlesOfParts>
  <Company>Gorbel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Marlo Sackett</dc:creator>
  <cp:lastModifiedBy>Marlo Sackett</cp:lastModifiedBy>
  <cp:revision>1623</cp:revision>
  <dcterms:created xsi:type="dcterms:W3CDTF">2011-08-31T17:27:30Z</dcterms:created>
  <dcterms:modified xsi:type="dcterms:W3CDTF">2019-02-21T16:00:56Z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TC101875489</vt:lpwstr>
  </property>
</Properties>
</file>